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1"/>
  </p:sldMasterIdLst>
  <p:notesMasterIdLst>
    <p:notesMasterId r:id="rId27"/>
  </p:notesMasterIdLst>
  <p:sldIdLst>
    <p:sldId id="256" r:id="rId2"/>
    <p:sldId id="257" r:id="rId3"/>
    <p:sldId id="259" r:id="rId4"/>
    <p:sldId id="260" r:id="rId5"/>
    <p:sldId id="261" r:id="rId6"/>
    <p:sldId id="281" r:id="rId7"/>
    <p:sldId id="262" r:id="rId8"/>
    <p:sldId id="258" r:id="rId9"/>
    <p:sldId id="263" r:id="rId10"/>
    <p:sldId id="265" r:id="rId11"/>
    <p:sldId id="267" r:id="rId12"/>
    <p:sldId id="268" r:id="rId13"/>
    <p:sldId id="270" r:id="rId14"/>
    <p:sldId id="272" r:id="rId15"/>
    <p:sldId id="273" r:id="rId16"/>
    <p:sldId id="274" r:id="rId17"/>
    <p:sldId id="276" r:id="rId18"/>
    <p:sldId id="286" r:id="rId19"/>
    <p:sldId id="278" r:id="rId20"/>
    <p:sldId id="279" r:id="rId21"/>
    <p:sldId id="280" r:id="rId22"/>
    <p:sldId id="282" r:id="rId23"/>
    <p:sldId id="283" r:id="rId24"/>
    <p:sldId id="285" r:id="rId25"/>
    <p:sldId id="26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81508" autoAdjust="0"/>
  </p:normalViewPr>
  <p:slideViewPr>
    <p:cSldViewPr snapToGrid="0">
      <p:cViewPr>
        <p:scale>
          <a:sx n="66" d="100"/>
          <a:sy n="66" d="100"/>
        </p:scale>
        <p:origin x="-618" y="-5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269044-0B6E-4CE0-93B8-DA68A17D75FB}" type="datetimeFigureOut">
              <a:rPr lang="en-US" smtClean="0"/>
              <a:t>7/15/2016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0615E0-0F00-4018-BE11-1EB27BD98D8F}" type="slidenum">
              <a:rPr lang="en-US" smtClean="0"/>
              <a:t>‹#›</a:t>
            </a:fld>
            <a:endParaRPr lang="en-US"/>
          </a:p>
        </p:txBody>
      </p:sp>
    </p:spTree>
    <p:extLst>
      <p:ext uri="{BB962C8B-B14F-4D97-AF65-F5344CB8AC3E}">
        <p14:creationId xmlns:p14="http://schemas.microsoft.com/office/powerpoint/2010/main" val="3663927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22610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 this data and convert it to a </a:t>
            </a:r>
            <a:r>
              <a:rPr lang="en-US" dirty="0" err="1" smtClean="0"/>
              <a:t>cdf</a:t>
            </a:r>
            <a:r>
              <a:rPr lang="en-US" dirty="0" smtClean="0"/>
              <a:t> which is in progress</a:t>
            </a:r>
          </a:p>
          <a:p>
            <a:endParaRPr lang="en-US" dirty="0" smtClean="0"/>
          </a:p>
          <a:p>
            <a:r>
              <a:rPr lang="en-US" dirty="0" smtClean="0"/>
              <a:t>*Create a </a:t>
            </a:r>
            <a:r>
              <a:rPr lang="en-US" dirty="0" err="1" smtClean="0"/>
              <a:t>pmf</a:t>
            </a:r>
            <a:r>
              <a:rPr lang="en-US" dirty="0" smtClean="0"/>
              <a:t> and </a:t>
            </a:r>
            <a:r>
              <a:rPr lang="en-US" dirty="0" err="1" smtClean="0"/>
              <a:t>cdf</a:t>
            </a:r>
            <a:r>
              <a:rPr lang="en-US" baseline="0" dirty="0" smtClean="0"/>
              <a:t> chart</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22</a:t>
            </a:fld>
            <a:endParaRPr lang="en-US"/>
          </a:p>
        </p:txBody>
      </p:sp>
    </p:spTree>
    <p:extLst>
      <p:ext uri="{BB962C8B-B14F-4D97-AF65-F5344CB8AC3E}">
        <p14:creationId xmlns:p14="http://schemas.microsoft.com/office/powerpoint/2010/main" val="1288166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generating data, want</a:t>
            </a:r>
            <a:r>
              <a:rPr lang="en-US" baseline="0" dirty="0" smtClean="0"/>
              <a:t> to see if the simulated data agrees with the real data</a:t>
            </a:r>
          </a:p>
          <a:p>
            <a:r>
              <a:rPr lang="en-US" baseline="0" dirty="0" smtClean="0"/>
              <a:t>If not, we need to go to a fourth layer, if it does, then we can use it to generate data and drive simulation</a:t>
            </a:r>
          </a:p>
          <a:p>
            <a:r>
              <a:rPr lang="en-US" baseline="0" dirty="0" smtClean="0"/>
              <a:t>We will know after we finish this analysis</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23</a:t>
            </a:fld>
            <a:endParaRPr lang="en-US"/>
          </a:p>
        </p:txBody>
      </p:sp>
    </p:spTree>
    <p:extLst>
      <p:ext uri="{BB962C8B-B14F-4D97-AF65-F5344CB8AC3E}">
        <p14:creationId xmlns:p14="http://schemas.microsoft.com/office/powerpoint/2010/main" val="3614749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Visualize</a:t>
            </a:r>
            <a:r>
              <a:rPr lang="en-US" baseline="0" dirty="0" smtClean="0"/>
              <a:t> using SAS programming such as bar charts of trains on different days, times, types of trains</a:t>
            </a:r>
          </a:p>
          <a:p>
            <a:r>
              <a:rPr lang="en-US" baseline="0" dirty="0" smtClean="0"/>
              <a:t>Generate data for simulation to create different scenarios</a:t>
            </a:r>
          </a:p>
          <a:p>
            <a:r>
              <a:rPr lang="en-US" baseline="0" dirty="0" smtClean="0"/>
              <a:t>Minimize delay and cost using the branch and bound procedure</a:t>
            </a:r>
            <a:endParaRPr lang="en-US" dirty="0"/>
          </a:p>
        </p:txBody>
      </p:sp>
    </p:spTree>
    <p:extLst>
      <p:ext uri="{BB962C8B-B14F-4D97-AF65-F5344CB8AC3E}">
        <p14:creationId xmlns:p14="http://schemas.microsoft.com/office/powerpoint/2010/main" val="979710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Purpose: To visualize the different number of unique trains on each day of the week</a:t>
            </a:r>
          </a:p>
          <a:p>
            <a:endParaRPr lang="en-US" dirty="0" smtClean="0"/>
          </a:p>
          <a:p>
            <a:r>
              <a:rPr lang="en-US" dirty="0" smtClean="0"/>
              <a:t>Based</a:t>
            </a:r>
            <a:r>
              <a:rPr lang="en-US" baseline="0" dirty="0" smtClean="0"/>
              <a:t> on this layer we see that each day of the week is different regarding the number of unique trains therefore we need to subset the data further by the hours of the day</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8</a:t>
            </a:fld>
            <a:endParaRPr lang="en-US"/>
          </a:p>
        </p:txBody>
      </p:sp>
    </p:spTree>
    <p:extLst>
      <p:ext uri="{BB962C8B-B14F-4D97-AF65-F5344CB8AC3E}">
        <p14:creationId xmlns:p14="http://schemas.microsoft.com/office/powerpoint/2010/main" val="3401247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Purpose: visualizing</a:t>
            </a:r>
            <a:r>
              <a:rPr lang="en-US" baseline="0" dirty="0" smtClean="0"/>
              <a:t> the trains on an hourly basis so we can learn to mimic the real life data for our simulation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(peak of day and rush hour)</a:t>
            </a:r>
          </a:p>
          <a:p>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9</a:t>
            </a:fld>
            <a:endParaRPr lang="en-US"/>
          </a:p>
        </p:txBody>
      </p:sp>
    </p:spTree>
    <p:extLst>
      <p:ext uri="{BB962C8B-B14F-4D97-AF65-F5344CB8AC3E}">
        <p14:creationId xmlns:p14="http://schemas.microsoft.com/office/powerpoint/2010/main" val="1279221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 to mimic the actual train behavior in my</a:t>
            </a:r>
            <a:r>
              <a:rPr lang="en-US" baseline="0" dirty="0" smtClean="0"/>
              <a:t> probability model and to do that we want to know more about the real train </a:t>
            </a:r>
          </a:p>
          <a:p>
            <a:r>
              <a:rPr lang="en-US" baseline="0" dirty="0" smtClean="0"/>
              <a:t>-need to know if the days are the same of the week</a:t>
            </a:r>
          </a:p>
          <a:p>
            <a:r>
              <a:rPr lang="en-US" baseline="0" dirty="0" smtClean="0"/>
              <a:t>-from the first layer we don’t see a uniform distribution, the trains on different days of the week are different</a:t>
            </a:r>
          </a:p>
          <a:p>
            <a:r>
              <a:rPr lang="en-US" baseline="0" dirty="0" smtClean="0"/>
              <a:t>-address each day </a:t>
            </a:r>
          </a:p>
          <a:p>
            <a:r>
              <a:rPr lang="en-US" baseline="0" dirty="0" smtClean="0"/>
              <a:t>-we look at each day and we see they are different on a hourly basis</a:t>
            </a:r>
          </a:p>
          <a:p>
            <a:r>
              <a:rPr lang="en-US" baseline="0" dirty="0" smtClean="0"/>
              <a:t>-so we want to create a distribution that would generate data that looks like this</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10</a:t>
            </a:fld>
            <a:endParaRPr lang="en-US"/>
          </a:p>
        </p:txBody>
      </p:sp>
    </p:spTree>
    <p:extLst>
      <p:ext uri="{BB962C8B-B14F-4D97-AF65-F5344CB8AC3E}">
        <p14:creationId xmlns:p14="http://schemas.microsoft.com/office/powerpoint/2010/main" val="578462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cargo type</a:t>
            </a:r>
            <a:r>
              <a:rPr lang="en-US" baseline="0" dirty="0" smtClean="0"/>
              <a:t> explains the priority of the train</a:t>
            </a:r>
          </a:p>
          <a:p>
            <a:r>
              <a:rPr lang="en-US" baseline="0" dirty="0" smtClean="0"/>
              <a:t>Total of 168 graphs because we take 7 days subset by each hour (24 hours) and make a graph for each hour </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17</a:t>
            </a:fld>
            <a:endParaRPr lang="en-US"/>
          </a:p>
        </p:txBody>
      </p:sp>
    </p:spTree>
    <p:extLst>
      <p:ext uri="{BB962C8B-B14F-4D97-AF65-F5344CB8AC3E}">
        <p14:creationId xmlns:p14="http://schemas.microsoft.com/office/powerpoint/2010/main" val="3988333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18</a:t>
            </a:fld>
            <a:endParaRPr lang="en-US"/>
          </a:p>
        </p:txBody>
      </p:sp>
    </p:spTree>
    <p:extLst>
      <p:ext uri="{BB962C8B-B14F-4D97-AF65-F5344CB8AC3E}">
        <p14:creationId xmlns:p14="http://schemas.microsoft.com/office/powerpoint/2010/main" val="170932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priority</a:t>
            </a:r>
            <a:r>
              <a:rPr lang="en-US" baseline="0" dirty="0" smtClean="0"/>
              <a:t> would be for manifest or local trains</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20</a:t>
            </a:fld>
            <a:endParaRPr lang="en-US"/>
          </a:p>
        </p:txBody>
      </p:sp>
    </p:spTree>
    <p:extLst>
      <p:ext uri="{BB962C8B-B14F-4D97-AF65-F5344CB8AC3E}">
        <p14:creationId xmlns:p14="http://schemas.microsoft.com/office/powerpoint/2010/main" val="3248603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not a model/distribution we know, therefore we must create an empirical distribution </a:t>
            </a:r>
          </a:p>
          <a:p>
            <a:r>
              <a:rPr lang="en-US" dirty="0" smtClean="0"/>
              <a:t>We</a:t>
            </a:r>
            <a:r>
              <a:rPr lang="en-US" baseline="0" dirty="0" smtClean="0"/>
              <a:t> need to make an empirical distribution because of this</a:t>
            </a:r>
            <a:endParaRPr lang="en-US" dirty="0"/>
          </a:p>
        </p:txBody>
      </p:sp>
      <p:sp>
        <p:nvSpPr>
          <p:cNvPr id="4" name="Slide Number Placeholder 3"/>
          <p:cNvSpPr>
            <a:spLocks noGrp="1"/>
          </p:cNvSpPr>
          <p:nvPr>
            <p:ph type="sldNum" sz="quarter" idx="10"/>
          </p:nvPr>
        </p:nvSpPr>
        <p:spPr/>
        <p:txBody>
          <a:bodyPr/>
          <a:lstStyle/>
          <a:p>
            <a:fld id="{1E0615E0-0F00-4018-BE11-1EB27BD98D8F}" type="slidenum">
              <a:rPr lang="en-US" smtClean="0"/>
              <a:t>21</a:t>
            </a:fld>
            <a:endParaRPr lang="en-US"/>
          </a:p>
        </p:txBody>
      </p:sp>
    </p:spTree>
    <p:extLst>
      <p:ext uri="{BB962C8B-B14F-4D97-AF65-F5344CB8AC3E}">
        <p14:creationId xmlns:p14="http://schemas.microsoft.com/office/powerpoint/2010/main" val="2738897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1647929897"/>
      </p:ext>
    </p:extLst>
  </p:cSld>
  <p:clrMapOvr>
    <a:masterClrMapping/>
  </p:clrMapOvr>
  <p:extLst>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4058C-1CD5-4D1B-94B4-9C561A21A5C1}"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2837072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355125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271152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2331357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4158344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2259182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26388686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39872022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8"/>
        <p:cNvGrpSpPr/>
        <p:nvPr/>
      </p:nvGrpSpPr>
      <p:grpSpPr>
        <a:xfrm>
          <a:off x="0" y="0"/>
          <a:ext cx="0" cy="0"/>
          <a:chOff x="0" y="0"/>
          <a:chExt cx="0" cy="0"/>
        </a:xfrm>
      </p:grpSpPr>
      <p:sp>
        <p:nvSpPr>
          <p:cNvPr id="20" name="Shape 20"/>
          <p:cNvSpPr txBox="1">
            <a:spLocks noGrp="1"/>
          </p:cNvSpPr>
          <p:nvPr>
            <p:ph type="title"/>
          </p:nvPr>
        </p:nvSpPr>
        <p:spPr>
          <a:xfrm>
            <a:off x="415600" y="593367"/>
            <a:ext cx="11360800" cy="763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1" name="Shape 21"/>
          <p:cNvSpPr txBox="1">
            <a:spLocks noGrp="1"/>
          </p:cNvSpPr>
          <p:nvPr>
            <p:ph type="body" idx="1"/>
          </p:nvPr>
        </p:nvSpPr>
        <p:spPr>
          <a:xfrm>
            <a:off x="415600" y="1536633"/>
            <a:ext cx="11360800" cy="4555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sldNum" idx="12"/>
          </p:nvPr>
        </p:nvSpPr>
        <p:spPr>
          <a:xfrm>
            <a:off x="11296609" y="6217621"/>
            <a:ext cx="731600" cy="5248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28151008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8"/>
        <p:cNvGrpSpPr/>
        <p:nvPr/>
      </p:nvGrpSpPr>
      <p:grpSpPr>
        <a:xfrm>
          <a:off x="0" y="0"/>
          <a:ext cx="0" cy="0"/>
          <a:chOff x="0" y="0"/>
          <a:chExt cx="0" cy="0"/>
        </a:xfrm>
      </p:grpSpPr>
      <p:sp>
        <p:nvSpPr>
          <p:cNvPr id="41" name="Shape 41"/>
          <p:cNvSpPr txBox="1">
            <a:spLocks noGrp="1"/>
          </p:cNvSpPr>
          <p:nvPr>
            <p:ph type="title"/>
          </p:nvPr>
        </p:nvSpPr>
        <p:spPr>
          <a:xfrm>
            <a:off x="354000" y="1607767"/>
            <a:ext cx="5393600" cy="2012800"/>
          </a:xfrm>
          <a:prstGeom prst="rect">
            <a:avLst/>
          </a:prstGeom>
        </p:spPr>
        <p:txBody>
          <a:bodyPr lIns="91425" tIns="91425" rIns="91425" bIns="91425" anchor="b" anchorCtr="0"/>
          <a:lstStyle>
            <a:lvl1pPr lvl="0" algn="ctr">
              <a:spcBef>
                <a:spcPts val="0"/>
              </a:spcBef>
              <a:buSzPct val="100000"/>
              <a:defRPr sz="5600"/>
            </a:lvl1pPr>
            <a:lvl2pPr lvl="1" algn="ctr">
              <a:spcBef>
                <a:spcPts val="0"/>
              </a:spcBef>
              <a:buSzPct val="100000"/>
              <a:defRPr sz="5600"/>
            </a:lvl2pPr>
            <a:lvl3pPr lvl="2" algn="ctr">
              <a:spcBef>
                <a:spcPts val="0"/>
              </a:spcBef>
              <a:buSzPct val="100000"/>
              <a:defRPr sz="5600"/>
            </a:lvl3pPr>
            <a:lvl4pPr lvl="3" algn="ctr">
              <a:spcBef>
                <a:spcPts val="0"/>
              </a:spcBef>
              <a:buSzPct val="100000"/>
              <a:defRPr sz="5600"/>
            </a:lvl4pPr>
            <a:lvl5pPr lvl="4" algn="ctr">
              <a:spcBef>
                <a:spcPts val="0"/>
              </a:spcBef>
              <a:buSzPct val="100000"/>
              <a:defRPr sz="5600"/>
            </a:lvl5pPr>
            <a:lvl6pPr lvl="5" algn="ctr">
              <a:spcBef>
                <a:spcPts val="0"/>
              </a:spcBef>
              <a:buSzPct val="100000"/>
              <a:defRPr sz="5600"/>
            </a:lvl6pPr>
            <a:lvl7pPr lvl="6" algn="ctr">
              <a:spcBef>
                <a:spcPts val="0"/>
              </a:spcBef>
              <a:buSzPct val="100000"/>
              <a:defRPr sz="5600"/>
            </a:lvl7pPr>
            <a:lvl8pPr lvl="7" algn="ctr">
              <a:spcBef>
                <a:spcPts val="0"/>
              </a:spcBef>
              <a:buSzPct val="100000"/>
              <a:defRPr sz="5600"/>
            </a:lvl8pPr>
            <a:lvl9pPr lvl="8" algn="ctr">
              <a:spcBef>
                <a:spcPts val="0"/>
              </a:spcBef>
              <a:buSzPct val="100000"/>
              <a:defRPr sz="5600"/>
            </a:lvl9pPr>
          </a:lstStyle>
          <a:p>
            <a:endParaRPr/>
          </a:p>
        </p:txBody>
      </p:sp>
      <p:sp>
        <p:nvSpPr>
          <p:cNvPr id="42" name="Shape 42"/>
          <p:cNvSpPr txBox="1">
            <a:spLocks noGrp="1"/>
          </p:cNvSpPr>
          <p:nvPr>
            <p:ph type="subTitle" idx="1"/>
          </p:nvPr>
        </p:nvSpPr>
        <p:spPr>
          <a:xfrm>
            <a:off x="354000" y="3692000"/>
            <a:ext cx="5393600" cy="17940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43" name="Shape 43"/>
          <p:cNvSpPr txBox="1">
            <a:spLocks noGrp="1"/>
          </p:cNvSpPr>
          <p:nvPr>
            <p:ph type="body" idx="2"/>
          </p:nvPr>
        </p:nvSpPr>
        <p:spPr>
          <a:xfrm>
            <a:off x="6586000" y="965600"/>
            <a:ext cx="5116000" cy="4926800"/>
          </a:xfrm>
          <a:prstGeom prst="rect">
            <a:avLst/>
          </a:prstGeom>
        </p:spPr>
        <p:txBody>
          <a:bodyPr lIns="91425" tIns="91425" rIns="91425" bIns="91425" anchor="ctr" anchorCtr="0"/>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a:p>
        </p:txBody>
      </p:sp>
      <p:sp>
        <p:nvSpPr>
          <p:cNvPr id="44" name="Shape 44"/>
          <p:cNvSpPr txBox="1">
            <a:spLocks noGrp="1"/>
          </p:cNvSpPr>
          <p:nvPr>
            <p:ph type="sldNum" idx="12"/>
          </p:nvPr>
        </p:nvSpPr>
        <p:spPr>
          <a:xfrm>
            <a:off x="11296609" y="6217621"/>
            <a:ext cx="731600" cy="524800"/>
          </a:xfrm>
          <a:prstGeom prst="rect">
            <a:avLst/>
          </a:prstGeom>
        </p:spPr>
        <p:txBody>
          <a:bodyPr lIns="91425" tIns="91425" rIns="91425" bIns="91425" anchor="ctr" anchorCtr="0">
            <a:noAutofit/>
          </a:bodyPr>
          <a:lstStyle/>
          <a:p>
            <a:fld id="{00000000-1234-1234-1234-123412341234}" type="slidenum">
              <a:rPr lang="en" smtClean="0">
                <a:solidFill>
                  <a:schemeClr val="lt1"/>
                </a:solidFill>
              </a:rPr>
              <a:pPr/>
              <a:t>‹#›</a:t>
            </a:fld>
            <a:endParaRPr lang="en">
              <a:solidFill>
                <a:schemeClr val="lt1"/>
              </a:solidFill>
            </a:endParaRPr>
          </a:p>
        </p:txBody>
      </p:sp>
    </p:spTree>
    <p:extLst>
      <p:ext uri="{BB962C8B-B14F-4D97-AF65-F5344CB8AC3E}">
        <p14:creationId xmlns:p14="http://schemas.microsoft.com/office/powerpoint/2010/main" val="30688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1659951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4058C-1CD5-4D1B-94B4-9C561A21A5C1}"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1928846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24058C-1CD5-4D1B-94B4-9C561A21A5C1}"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1140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24058C-1CD5-4D1B-94B4-9C561A21A5C1}" type="datetimeFigureOut">
              <a:rPr lang="en-US" smtClean="0"/>
              <a:t>7/15/2016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238139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24058C-1CD5-4D1B-94B4-9C561A21A5C1}" type="datetimeFigureOut">
              <a:rPr lang="en-US" smtClean="0"/>
              <a:t>7/15/2016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3131249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24058C-1CD5-4D1B-94B4-9C561A21A5C1}" type="datetimeFigureOut">
              <a:rPr lang="en-US" smtClean="0"/>
              <a:t>7/15/2016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1409265624"/>
      </p:ext>
    </p:extLst>
  </p:cSld>
  <p:clrMapOvr>
    <a:masterClrMapping/>
  </p:clrMapOvr>
  <p:extLst>
    <p:ext uri="{DCECCB84-F9BA-43D5-87BE-67443E8EF086}">
      <p15:sldGuideLst xmlns:p15="http://schemas.microsoft.com/office/powerpoint/2012/main" xmlns=""/>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4058C-1CD5-4D1B-94B4-9C561A21A5C1}"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3476379775"/>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4058C-1CD5-4D1B-94B4-9C561A21A5C1}"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6A4C87-245A-4E9E-8BC2-4628F70BF5F8}" type="slidenum">
              <a:rPr lang="en-US" smtClean="0"/>
              <a:t>‹#›</a:t>
            </a:fld>
            <a:endParaRPr lang="en-US"/>
          </a:p>
        </p:txBody>
      </p:sp>
    </p:spTree>
    <p:extLst>
      <p:ext uri="{BB962C8B-B14F-4D97-AF65-F5344CB8AC3E}">
        <p14:creationId xmlns:p14="http://schemas.microsoft.com/office/powerpoint/2010/main" val="1446346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A24058C-1CD5-4D1B-94B4-9C561A21A5C1}" type="datetimeFigureOut">
              <a:rPr lang="en-US" smtClean="0"/>
              <a:t>7/15/2016</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16A4C87-245A-4E9E-8BC2-4628F70BF5F8}" type="slidenum">
              <a:rPr lang="en-US" smtClean="0"/>
              <a:t>‹#›</a:t>
            </a:fld>
            <a:endParaRPr lang="en-US"/>
          </a:p>
        </p:txBody>
      </p:sp>
    </p:spTree>
    <p:extLst>
      <p:ext uri="{BB962C8B-B14F-4D97-AF65-F5344CB8AC3E}">
        <p14:creationId xmlns:p14="http://schemas.microsoft.com/office/powerpoint/2010/main" val="1694470529"/>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 id="2147484029" r:id="rId12"/>
    <p:sldLayoutId id="2147484030" r:id="rId13"/>
    <p:sldLayoutId id="2147484031" r:id="rId14"/>
    <p:sldLayoutId id="2147484032" r:id="rId15"/>
    <p:sldLayoutId id="2147484033" r:id="rId16"/>
    <p:sldLayoutId id="2147484034" r:id="rId17"/>
    <p:sldLayoutId id="2147484035" r:id="rId18"/>
    <p:sldLayoutId id="2147484036" r:id="rId19"/>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44452" y="1380068"/>
            <a:ext cx="7586117" cy="2616199"/>
          </a:xfrm>
        </p:spPr>
        <p:txBody>
          <a:bodyPr>
            <a:normAutofit/>
          </a:bodyPr>
          <a:lstStyle/>
          <a:p>
            <a:pPr algn="ctr"/>
            <a:r>
              <a:rPr lang="en-US" dirty="0" smtClean="0"/>
              <a:t>Optimal Train Scheduling Problem </a:t>
            </a:r>
            <a:endParaRPr lang="en-US" dirty="0"/>
          </a:p>
        </p:txBody>
      </p:sp>
      <p:sp>
        <p:nvSpPr>
          <p:cNvPr id="3" name="Subtitle 2"/>
          <p:cNvSpPr>
            <a:spLocks noGrp="1"/>
          </p:cNvSpPr>
          <p:nvPr>
            <p:ph type="subTitle" idx="1"/>
          </p:nvPr>
        </p:nvSpPr>
        <p:spPr/>
        <p:txBody>
          <a:bodyPr>
            <a:normAutofit fontScale="92500" lnSpcReduction="10000"/>
          </a:bodyPr>
          <a:lstStyle/>
          <a:p>
            <a:pPr lvl="0" algn="ctr">
              <a:spcBef>
                <a:spcPts val="0"/>
              </a:spcBef>
            </a:pPr>
            <a:r>
              <a:rPr lang="en" dirty="0"/>
              <a:t>Researcher: Kajal Chokshi</a:t>
            </a:r>
          </a:p>
          <a:p>
            <a:pPr lvl="0" algn="ctr">
              <a:spcBef>
                <a:spcPts val="0"/>
              </a:spcBef>
            </a:pPr>
            <a:r>
              <a:rPr lang="en" dirty="0"/>
              <a:t>Mentor: Dr. Grace Guo </a:t>
            </a:r>
          </a:p>
          <a:p>
            <a:pPr lvl="0" algn="ctr">
              <a:spcBef>
                <a:spcPts val="0"/>
              </a:spcBef>
            </a:pPr>
            <a:r>
              <a:rPr lang="en" dirty="0"/>
              <a:t>DIMACS REU Summer 2016</a:t>
            </a:r>
          </a:p>
          <a:p>
            <a:pPr lvl="0" algn="ctr">
              <a:spcBef>
                <a:spcPts val="0"/>
              </a:spcBef>
            </a:pPr>
            <a:r>
              <a:rPr lang="en" dirty="0"/>
              <a:t>Funded by NSF, Data by Union Pacific</a:t>
            </a:r>
          </a:p>
        </p:txBody>
      </p:sp>
    </p:spTree>
    <p:extLst>
      <p:ext uri="{BB962C8B-B14F-4D97-AF65-F5344CB8AC3E}">
        <p14:creationId xmlns:p14="http://schemas.microsoft.com/office/powerpoint/2010/main" val="461673698"/>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Subtitle 7"/>
          <p:cNvSpPr>
            <a:spLocks noGrp="1"/>
          </p:cNvSpPr>
          <p:nvPr>
            <p:ph type="subTitle" idx="1"/>
          </p:nvPr>
        </p:nvSpPr>
        <p:spPr/>
        <p:txBody>
          <a:bodyPr/>
          <a:lstStyle/>
          <a:p>
            <a:endParaRPr lang="en-US"/>
          </a:p>
        </p:txBody>
      </p:sp>
      <p:sp>
        <p:nvSpPr>
          <p:cNvPr id="9" name="Text Placeholder 8"/>
          <p:cNvSpPr>
            <a:spLocks noGrp="1"/>
          </p:cNvSpPr>
          <p:nvPr>
            <p:ph type="body" idx="2"/>
          </p:nvPr>
        </p:nvSpPr>
        <p:spPr/>
        <p:txBody>
          <a:bodyPr/>
          <a:lstStyle/>
          <a:p>
            <a:endParaRPr lang="en-US" dirty="0"/>
          </a:p>
        </p:txBody>
      </p:sp>
      <p:pic>
        <p:nvPicPr>
          <p:cNvPr id="4" name="Content Placeholder 3"/>
          <p:cNvPicPr>
            <a:picLocks noGrp="1" noChangeAspect="1"/>
          </p:cNvPicPr>
          <p:nvPr>
            <p:ph idx="4294967295"/>
          </p:nvPr>
        </p:nvPicPr>
        <p:blipFill>
          <a:blip r:embed="rId3"/>
          <a:stretch>
            <a:fillRect/>
          </a:stretch>
        </p:blipFill>
        <p:spPr>
          <a:xfrm>
            <a:off x="0" y="0"/>
            <a:ext cx="6592888" cy="6858000"/>
          </a:xfrm>
          <a:prstGeom prst="rect">
            <a:avLst/>
          </a:prstGeom>
        </p:spPr>
      </p:pic>
      <p:sp>
        <p:nvSpPr>
          <p:cNvPr id="5" name="Title 1"/>
          <p:cNvSpPr txBox="1">
            <a:spLocks/>
          </p:cNvSpPr>
          <p:nvPr/>
        </p:nvSpPr>
        <p:spPr>
          <a:xfrm>
            <a:off x="6493667" y="1930800"/>
            <a:ext cx="5393600" cy="2012800"/>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dirty="0"/>
              <a:t>Secondary Layer</a:t>
            </a:r>
          </a:p>
          <a:p>
            <a:endParaRPr lang="en-US" sz="4800" dirty="0"/>
          </a:p>
        </p:txBody>
      </p:sp>
      <p:sp>
        <p:nvSpPr>
          <p:cNvPr id="6" name="Subtitle 2"/>
          <p:cNvSpPr txBox="1">
            <a:spLocks/>
          </p:cNvSpPr>
          <p:nvPr/>
        </p:nvSpPr>
        <p:spPr>
          <a:xfrm>
            <a:off x="6853633" y="2937200"/>
            <a:ext cx="4885369" cy="280201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sz="2000" dirty="0" smtClean="0"/>
              <a:t>Graph 2 of 7</a:t>
            </a:r>
          </a:p>
          <a:p>
            <a:r>
              <a:rPr lang="en-US" sz="2000" dirty="0" smtClean="0"/>
              <a:t>Most evenly distributed day</a:t>
            </a:r>
          </a:p>
          <a:p>
            <a:r>
              <a:rPr lang="en-US" sz="2000" dirty="0" smtClean="0"/>
              <a:t>Most activity between 9 A.M. and 10 A.M.</a:t>
            </a:r>
          </a:p>
          <a:p>
            <a:r>
              <a:rPr lang="en-US" sz="2000" dirty="0" smtClean="0"/>
              <a:t>Least activity between 3 P.M. and 4 P.M. followed by 7 A.M. and 8 A.M. (people coming home and rush hour)</a:t>
            </a:r>
          </a:p>
        </p:txBody>
      </p:sp>
    </p:spTree>
    <p:extLst>
      <p:ext uri="{BB962C8B-B14F-4D97-AF65-F5344CB8AC3E}">
        <p14:creationId xmlns:p14="http://schemas.microsoft.com/office/powerpoint/2010/main" val="2667754096"/>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364" y="965600"/>
            <a:ext cx="5393600" cy="2012800"/>
          </a:xfrm>
        </p:spPr>
        <p:txBody>
          <a:bodyPr>
            <a:normAutofit/>
          </a:bodyPr>
          <a:lstStyle/>
          <a:p>
            <a:r>
              <a:rPr lang="en-US" sz="3600" dirty="0" smtClean="0"/>
              <a:t>Secondary Layer</a:t>
            </a:r>
            <a:endParaRPr lang="en-US" sz="3600" dirty="0"/>
          </a:p>
        </p:txBody>
      </p:sp>
      <p:sp>
        <p:nvSpPr>
          <p:cNvPr id="3" name="Subtitle 2"/>
          <p:cNvSpPr>
            <a:spLocks noGrp="1"/>
          </p:cNvSpPr>
          <p:nvPr>
            <p:ph type="subTitle" idx="1"/>
          </p:nvPr>
        </p:nvSpPr>
        <p:spPr>
          <a:xfrm>
            <a:off x="1219200" y="2833257"/>
            <a:ext cx="4403677" cy="2886221"/>
          </a:xfrm>
        </p:spPr>
        <p:txBody>
          <a:bodyPr>
            <a:normAutofit/>
          </a:bodyPr>
          <a:lstStyle/>
          <a:p>
            <a:pPr marL="342900" indent="-342900" algn="l">
              <a:buFont typeface="Arial" panose="020B0604020202020204" pitchFamily="34" charset="0"/>
              <a:buChar char="•"/>
            </a:pPr>
            <a:r>
              <a:rPr lang="en-US" sz="2000" dirty="0" smtClean="0"/>
              <a:t>Graph 3 of 7 </a:t>
            </a:r>
          </a:p>
          <a:p>
            <a:pPr marL="342900" indent="-342900" algn="l">
              <a:buFont typeface="Arial" panose="020B0604020202020204" pitchFamily="34" charset="0"/>
              <a:buChar char="•"/>
            </a:pPr>
            <a:r>
              <a:rPr lang="en-US" sz="2000" dirty="0" smtClean="0"/>
              <a:t>Relatively normal distribution</a:t>
            </a:r>
          </a:p>
          <a:p>
            <a:pPr marL="342900" indent="-342900" algn="l">
              <a:buFont typeface="Arial" panose="020B0604020202020204" pitchFamily="34" charset="0"/>
              <a:buChar char="•"/>
            </a:pPr>
            <a:r>
              <a:rPr lang="en-US" sz="2000" dirty="0" smtClean="0"/>
              <a:t>Most activity between 1 P.M. and 2 P.M.</a:t>
            </a:r>
          </a:p>
          <a:p>
            <a:pPr marL="342900" indent="-342900" algn="l">
              <a:buFont typeface="Arial" panose="020B0604020202020204" pitchFamily="34" charset="0"/>
              <a:buChar char="•"/>
            </a:pPr>
            <a:r>
              <a:rPr lang="en-US" sz="2000" dirty="0" smtClean="0"/>
              <a:t>Least activity between 8 A.M. and 9 A.M. followed by 4 P.M. and 5 </a:t>
            </a:r>
            <a:r>
              <a:rPr lang="en-US" sz="2000" dirty="0"/>
              <a:t>P</a:t>
            </a:r>
            <a:r>
              <a:rPr lang="en-US" sz="2000" dirty="0" smtClean="0"/>
              <a:t>.M. (rush hour and individuals driving home)</a:t>
            </a:r>
          </a:p>
        </p:txBody>
      </p:sp>
      <p:sp>
        <p:nvSpPr>
          <p:cNvPr id="4" name="Text Placeholder 3"/>
          <p:cNvSpPr>
            <a:spLocks noGrp="1"/>
          </p:cNvSpPr>
          <p:nvPr>
            <p:ph type="body" idx="2"/>
          </p:nvPr>
        </p:nvSpPr>
        <p:spPr/>
        <p:txBody>
          <a:bodyPr/>
          <a:lstStyle/>
          <a:p>
            <a:endParaRPr lang="en-US" dirty="0"/>
          </a:p>
        </p:txBody>
      </p:sp>
      <p:pic>
        <p:nvPicPr>
          <p:cNvPr id="5" name="Picture 4"/>
          <p:cNvPicPr>
            <a:picLocks noChangeAspect="1"/>
          </p:cNvPicPr>
          <p:nvPr/>
        </p:nvPicPr>
        <p:blipFill>
          <a:blip r:embed="rId2"/>
          <a:stretch>
            <a:fillRect/>
          </a:stretch>
        </p:blipFill>
        <p:spPr>
          <a:xfrm>
            <a:off x="5781084" y="0"/>
            <a:ext cx="6410916" cy="6858000"/>
          </a:xfrm>
          <a:prstGeom prst="rect">
            <a:avLst/>
          </a:prstGeom>
        </p:spPr>
      </p:pic>
    </p:spTree>
    <p:extLst>
      <p:ext uri="{BB962C8B-B14F-4D97-AF65-F5344CB8AC3E}">
        <p14:creationId xmlns:p14="http://schemas.microsoft.com/office/powerpoint/2010/main" val="1774658500"/>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Subtitle 7"/>
          <p:cNvSpPr>
            <a:spLocks noGrp="1"/>
          </p:cNvSpPr>
          <p:nvPr>
            <p:ph type="subTitle" idx="1"/>
          </p:nvPr>
        </p:nvSpPr>
        <p:spPr/>
        <p:txBody>
          <a:bodyPr/>
          <a:lstStyle/>
          <a:p>
            <a:endParaRPr lang="en-US"/>
          </a:p>
        </p:txBody>
      </p:sp>
      <p:sp>
        <p:nvSpPr>
          <p:cNvPr id="9" name="Text Placeholder 8"/>
          <p:cNvSpPr>
            <a:spLocks noGrp="1"/>
          </p:cNvSpPr>
          <p:nvPr>
            <p:ph type="body" idx="2"/>
          </p:nvPr>
        </p:nvSpPr>
        <p:spPr/>
        <p:txBody>
          <a:bodyPr/>
          <a:lstStyle/>
          <a:p>
            <a:endParaRPr lang="en-US" dirty="0"/>
          </a:p>
        </p:txBody>
      </p:sp>
      <p:sp>
        <p:nvSpPr>
          <p:cNvPr id="5" name="Title 1"/>
          <p:cNvSpPr txBox="1">
            <a:spLocks/>
          </p:cNvSpPr>
          <p:nvPr/>
        </p:nvSpPr>
        <p:spPr>
          <a:xfrm>
            <a:off x="6493667" y="1930800"/>
            <a:ext cx="5393600" cy="2012800"/>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dirty="0" smtClean="0"/>
              <a:t>Secondary Layer</a:t>
            </a:r>
          </a:p>
          <a:p>
            <a:endParaRPr lang="en-US" sz="4800" dirty="0"/>
          </a:p>
        </p:txBody>
      </p:sp>
      <p:sp>
        <p:nvSpPr>
          <p:cNvPr id="6" name="Subtitle 2"/>
          <p:cNvSpPr txBox="1">
            <a:spLocks/>
          </p:cNvSpPr>
          <p:nvPr/>
        </p:nvSpPr>
        <p:spPr>
          <a:xfrm>
            <a:off x="6853633" y="2937200"/>
            <a:ext cx="4885369" cy="280201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sz="2000" dirty="0" smtClean="0"/>
              <a:t>Graph 4 of 7</a:t>
            </a:r>
          </a:p>
          <a:p>
            <a:r>
              <a:rPr lang="en-US" sz="2000" dirty="0" smtClean="0"/>
              <a:t>Wednesday Train follows a closer normal distribution</a:t>
            </a:r>
          </a:p>
          <a:p>
            <a:r>
              <a:rPr lang="en-US" sz="2000" dirty="0" smtClean="0"/>
              <a:t>Most activity between 11 A.M. and 12 P.M.</a:t>
            </a:r>
          </a:p>
          <a:p>
            <a:r>
              <a:rPr lang="en-US" sz="2000" dirty="0" smtClean="0"/>
              <a:t>Least activity between 6 A.M. and 7 A.M. followed by 3 P.M. and 4 </a:t>
            </a:r>
            <a:r>
              <a:rPr lang="en-US" sz="2000" dirty="0"/>
              <a:t>P</a:t>
            </a:r>
            <a:r>
              <a:rPr lang="en-US" sz="2000" dirty="0" smtClean="0"/>
              <a:t>.M. </a:t>
            </a:r>
          </a:p>
        </p:txBody>
      </p:sp>
      <p:pic>
        <p:nvPicPr>
          <p:cNvPr id="2" name="Picture 1"/>
          <p:cNvPicPr>
            <a:picLocks noChangeAspect="1"/>
          </p:cNvPicPr>
          <p:nvPr/>
        </p:nvPicPr>
        <p:blipFill>
          <a:blip r:embed="rId2"/>
          <a:stretch>
            <a:fillRect/>
          </a:stretch>
        </p:blipFill>
        <p:spPr>
          <a:xfrm>
            <a:off x="0" y="1"/>
            <a:ext cx="6571530" cy="6857999"/>
          </a:xfrm>
          <a:prstGeom prst="rect">
            <a:avLst/>
          </a:prstGeom>
        </p:spPr>
      </p:pic>
    </p:spTree>
    <p:extLst>
      <p:ext uri="{BB962C8B-B14F-4D97-AF65-F5344CB8AC3E}">
        <p14:creationId xmlns:p14="http://schemas.microsoft.com/office/powerpoint/2010/main" val="3559350371"/>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364" y="965600"/>
            <a:ext cx="5393600" cy="2012800"/>
          </a:xfrm>
        </p:spPr>
        <p:txBody>
          <a:bodyPr>
            <a:normAutofit/>
          </a:bodyPr>
          <a:lstStyle/>
          <a:p>
            <a:r>
              <a:rPr lang="en-US" sz="3600" dirty="0" smtClean="0"/>
              <a:t>Secondary Layer</a:t>
            </a:r>
            <a:endParaRPr lang="en-US" sz="3600" dirty="0"/>
          </a:p>
        </p:txBody>
      </p:sp>
      <p:sp>
        <p:nvSpPr>
          <p:cNvPr id="3" name="Subtitle 2"/>
          <p:cNvSpPr>
            <a:spLocks noGrp="1"/>
          </p:cNvSpPr>
          <p:nvPr>
            <p:ph type="subTitle" idx="1"/>
          </p:nvPr>
        </p:nvSpPr>
        <p:spPr>
          <a:xfrm>
            <a:off x="986970" y="2978400"/>
            <a:ext cx="4635907" cy="2886221"/>
          </a:xfrm>
        </p:spPr>
        <p:txBody>
          <a:bodyPr>
            <a:normAutofit/>
          </a:bodyPr>
          <a:lstStyle/>
          <a:p>
            <a:pPr marL="342900" indent="-342900" algn="l">
              <a:buFont typeface="Arial" panose="020B0604020202020204" pitchFamily="34" charset="0"/>
              <a:buChar char="•"/>
            </a:pPr>
            <a:r>
              <a:rPr lang="en-US" sz="2000" dirty="0" smtClean="0"/>
              <a:t>Graph 5 of 7 </a:t>
            </a:r>
          </a:p>
          <a:p>
            <a:pPr marL="342900" indent="-342900" algn="l">
              <a:buFont typeface="Arial" panose="020B0604020202020204" pitchFamily="34" charset="0"/>
              <a:buChar char="•"/>
            </a:pPr>
            <a:r>
              <a:rPr lang="en-US" sz="2000" dirty="0" smtClean="0"/>
              <a:t>Relatively normal distribution</a:t>
            </a:r>
          </a:p>
          <a:p>
            <a:pPr marL="342900" indent="-342900" algn="l">
              <a:buFont typeface="Arial" panose="020B0604020202020204" pitchFamily="34" charset="0"/>
              <a:buChar char="•"/>
            </a:pPr>
            <a:r>
              <a:rPr lang="en-US" sz="2000" dirty="0" smtClean="0"/>
              <a:t>Most activity between 12 </a:t>
            </a:r>
            <a:r>
              <a:rPr lang="en-US" sz="2000" dirty="0"/>
              <a:t>A</a:t>
            </a:r>
            <a:r>
              <a:rPr lang="en-US" sz="2000" dirty="0" smtClean="0"/>
              <a:t>.M. and 1 A.M.</a:t>
            </a:r>
          </a:p>
          <a:p>
            <a:pPr marL="342900" indent="-342900" algn="l">
              <a:buFont typeface="Arial" panose="020B0604020202020204" pitchFamily="34" charset="0"/>
              <a:buChar char="•"/>
            </a:pPr>
            <a:r>
              <a:rPr lang="en-US" sz="2000" dirty="0" smtClean="0"/>
              <a:t>Least activity between 4 A.M. and 5 </a:t>
            </a:r>
            <a:r>
              <a:rPr lang="en-US" sz="2000" dirty="0"/>
              <a:t>A</a:t>
            </a:r>
            <a:r>
              <a:rPr lang="en-US" sz="2000" dirty="0" smtClean="0"/>
              <a:t>.M.</a:t>
            </a:r>
          </a:p>
        </p:txBody>
      </p:sp>
      <p:sp>
        <p:nvSpPr>
          <p:cNvPr id="4" name="Text Placeholder 3"/>
          <p:cNvSpPr>
            <a:spLocks noGrp="1"/>
          </p:cNvSpPr>
          <p:nvPr>
            <p:ph type="body" idx="2"/>
          </p:nvPr>
        </p:nvSpPr>
        <p:spPr/>
        <p:txBody>
          <a:bodyPr/>
          <a:lstStyle/>
          <a:p>
            <a:endParaRPr lang="en-US" dirty="0"/>
          </a:p>
        </p:txBody>
      </p:sp>
      <p:pic>
        <p:nvPicPr>
          <p:cNvPr id="6" name="Picture 5"/>
          <p:cNvPicPr>
            <a:picLocks noChangeAspect="1"/>
          </p:cNvPicPr>
          <p:nvPr/>
        </p:nvPicPr>
        <p:blipFill>
          <a:blip r:embed="rId2"/>
          <a:stretch>
            <a:fillRect/>
          </a:stretch>
        </p:blipFill>
        <p:spPr>
          <a:xfrm>
            <a:off x="5841242" y="0"/>
            <a:ext cx="6350758" cy="6858000"/>
          </a:xfrm>
          <a:prstGeom prst="rect">
            <a:avLst/>
          </a:prstGeom>
        </p:spPr>
      </p:pic>
    </p:spTree>
    <p:extLst>
      <p:ext uri="{BB962C8B-B14F-4D97-AF65-F5344CB8AC3E}">
        <p14:creationId xmlns:p14="http://schemas.microsoft.com/office/powerpoint/2010/main" val="1000052254"/>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Subtitle 7"/>
          <p:cNvSpPr>
            <a:spLocks noGrp="1"/>
          </p:cNvSpPr>
          <p:nvPr>
            <p:ph type="subTitle" idx="1"/>
          </p:nvPr>
        </p:nvSpPr>
        <p:spPr/>
        <p:txBody>
          <a:bodyPr/>
          <a:lstStyle/>
          <a:p>
            <a:endParaRPr lang="en-US"/>
          </a:p>
        </p:txBody>
      </p:sp>
      <p:sp>
        <p:nvSpPr>
          <p:cNvPr id="9" name="Text Placeholder 8"/>
          <p:cNvSpPr>
            <a:spLocks noGrp="1"/>
          </p:cNvSpPr>
          <p:nvPr>
            <p:ph type="body" idx="2"/>
          </p:nvPr>
        </p:nvSpPr>
        <p:spPr/>
        <p:txBody>
          <a:bodyPr/>
          <a:lstStyle/>
          <a:p>
            <a:endParaRPr lang="en-US" dirty="0"/>
          </a:p>
        </p:txBody>
      </p:sp>
      <p:sp>
        <p:nvSpPr>
          <p:cNvPr id="5" name="Title 1"/>
          <p:cNvSpPr txBox="1">
            <a:spLocks/>
          </p:cNvSpPr>
          <p:nvPr/>
        </p:nvSpPr>
        <p:spPr>
          <a:xfrm>
            <a:off x="6447200" y="1777611"/>
            <a:ext cx="5393600" cy="2012800"/>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dirty="0" smtClean="0"/>
              <a:t>Secondary Layer</a:t>
            </a:r>
            <a:endParaRPr lang="en-US" sz="4800" dirty="0"/>
          </a:p>
        </p:txBody>
      </p:sp>
      <p:sp>
        <p:nvSpPr>
          <p:cNvPr id="6" name="Subtitle 2"/>
          <p:cNvSpPr txBox="1">
            <a:spLocks/>
          </p:cNvSpPr>
          <p:nvPr/>
        </p:nvSpPr>
        <p:spPr>
          <a:xfrm>
            <a:off x="6853633" y="2937200"/>
            <a:ext cx="4885369" cy="280201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sz="2000" dirty="0" smtClean="0"/>
              <a:t>Graph 6 of 7</a:t>
            </a:r>
          </a:p>
          <a:p>
            <a:r>
              <a:rPr lang="en-US" sz="2000" dirty="0" smtClean="0"/>
              <a:t>Friday Train follows a closer normal distribution</a:t>
            </a:r>
          </a:p>
          <a:p>
            <a:r>
              <a:rPr lang="en-US" sz="2000" dirty="0" smtClean="0"/>
              <a:t>Most activity between 11 A.M. and 12 P.M.</a:t>
            </a:r>
          </a:p>
          <a:p>
            <a:r>
              <a:rPr lang="en-US" sz="2000" dirty="0" smtClean="0"/>
              <a:t>Least activity between 6 A.M. and 7 A.M.</a:t>
            </a:r>
          </a:p>
        </p:txBody>
      </p:sp>
      <p:pic>
        <p:nvPicPr>
          <p:cNvPr id="3" name="Picture 2"/>
          <p:cNvPicPr>
            <a:picLocks noChangeAspect="1"/>
          </p:cNvPicPr>
          <p:nvPr/>
        </p:nvPicPr>
        <p:blipFill>
          <a:blip r:embed="rId2"/>
          <a:stretch>
            <a:fillRect/>
          </a:stretch>
        </p:blipFill>
        <p:spPr>
          <a:xfrm>
            <a:off x="0" y="0"/>
            <a:ext cx="6267384" cy="6622541"/>
          </a:xfrm>
          <a:prstGeom prst="rect">
            <a:avLst/>
          </a:prstGeom>
        </p:spPr>
      </p:pic>
    </p:spTree>
    <p:extLst>
      <p:ext uri="{BB962C8B-B14F-4D97-AF65-F5344CB8AC3E}">
        <p14:creationId xmlns:p14="http://schemas.microsoft.com/office/powerpoint/2010/main" val="1658713753"/>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364" y="965600"/>
            <a:ext cx="5393600" cy="2012800"/>
          </a:xfrm>
        </p:spPr>
        <p:txBody>
          <a:bodyPr>
            <a:normAutofit/>
          </a:bodyPr>
          <a:lstStyle/>
          <a:p>
            <a:r>
              <a:rPr lang="en-US" sz="3600" dirty="0" smtClean="0"/>
              <a:t>Secondary Layer</a:t>
            </a:r>
            <a:endParaRPr lang="en-US" sz="3600" dirty="0"/>
          </a:p>
        </p:txBody>
      </p:sp>
      <p:sp>
        <p:nvSpPr>
          <p:cNvPr id="3" name="Subtitle 2"/>
          <p:cNvSpPr>
            <a:spLocks noGrp="1"/>
          </p:cNvSpPr>
          <p:nvPr>
            <p:ph type="subTitle" idx="1"/>
          </p:nvPr>
        </p:nvSpPr>
        <p:spPr>
          <a:xfrm>
            <a:off x="1007820" y="2978400"/>
            <a:ext cx="4522688" cy="2886221"/>
          </a:xfrm>
        </p:spPr>
        <p:txBody>
          <a:bodyPr>
            <a:normAutofit/>
          </a:bodyPr>
          <a:lstStyle/>
          <a:p>
            <a:pPr marL="342900" indent="-342900" algn="l">
              <a:buFont typeface="Arial" panose="020B0604020202020204" pitchFamily="34" charset="0"/>
              <a:buChar char="•"/>
            </a:pPr>
            <a:r>
              <a:rPr lang="en-US" sz="2000" dirty="0" smtClean="0"/>
              <a:t>Graph 7 of 7 </a:t>
            </a:r>
          </a:p>
          <a:p>
            <a:pPr marL="342900" indent="-342900" algn="l">
              <a:buFont typeface="Arial" panose="020B0604020202020204" pitchFamily="34" charset="0"/>
              <a:buChar char="•"/>
            </a:pPr>
            <a:r>
              <a:rPr lang="en-US" sz="2000" dirty="0" smtClean="0"/>
              <a:t>Relatively normal distribution</a:t>
            </a:r>
          </a:p>
          <a:p>
            <a:pPr marL="342900" indent="-342900" algn="l">
              <a:buFont typeface="Arial" panose="020B0604020202020204" pitchFamily="34" charset="0"/>
              <a:buChar char="•"/>
            </a:pPr>
            <a:r>
              <a:rPr lang="en-US" sz="2000" dirty="0" smtClean="0"/>
              <a:t>Most activity between 3 </a:t>
            </a:r>
            <a:r>
              <a:rPr lang="en-US" sz="2000" dirty="0"/>
              <a:t>A</a:t>
            </a:r>
            <a:r>
              <a:rPr lang="en-US" sz="2000" dirty="0" smtClean="0"/>
              <a:t>.M. and 4 A.M.</a:t>
            </a:r>
          </a:p>
          <a:p>
            <a:pPr marL="342900" indent="-342900" algn="l">
              <a:buFont typeface="Arial" panose="020B0604020202020204" pitchFamily="34" charset="0"/>
              <a:buChar char="•"/>
            </a:pPr>
            <a:r>
              <a:rPr lang="en-US" sz="2000" dirty="0" smtClean="0"/>
              <a:t>Least activity between 5 A.M. and 6 A.M.</a:t>
            </a:r>
          </a:p>
        </p:txBody>
      </p:sp>
      <p:sp>
        <p:nvSpPr>
          <p:cNvPr id="4" name="Text Placeholder 3"/>
          <p:cNvSpPr>
            <a:spLocks noGrp="1"/>
          </p:cNvSpPr>
          <p:nvPr>
            <p:ph type="body" idx="2"/>
          </p:nvPr>
        </p:nvSpPr>
        <p:spPr/>
        <p:txBody>
          <a:bodyPr/>
          <a:lstStyle/>
          <a:p>
            <a:endParaRPr lang="en-US" dirty="0"/>
          </a:p>
        </p:txBody>
      </p:sp>
      <p:pic>
        <p:nvPicPr>
          <p:cNvPr id="5" name="Picture 4"/>
          <p:cNvPicPr>
            <a:picLocks noChangeAspect="1"/>
          </p:cNvPicPr>
          <p:nvPr/>
        </p:nvPicPr>
        <p:blipFill>
          <a:blip r:embed="rId2"/>
          <a:stretch>
            <a:fillRect/>
          </a:stretch>
        </p:blipFill>
        <p:spPr>
          <a:xfrm>
            <a:off x="5965964" y="0"/>
            <a:ext cx="6223598" cy="6705846"/>
          </a:xfrm>
          <a:prstGeom prst="rect">
            <a:avLst/>
          </a:prstGeom>
        </p:spPr>
      </p:pic>
    </p:spTree>
    <p:extLst>
      <p:ext uri="{BB962C8B-B14F-4D97-AF65-F5344CB8AC3E}">
        <p14:creationId xmlns:p14="http://schemas.microsoft.com/office/powerpoint/2010/main" val="4103962229"/>
      </p:ext>
    </p:extLst>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Layer Trends</a:t>
            </a:r>
            <a:endParaRPr lang="en-US" dirty="0"/>
          </a:p>
        </p:txBody>
      </p:sp>
      <p:sp>
        <p:nvSpPr>
          <p:cNvPr id="3" name="Content Placeholder 2"/>
          <p:cNvSpPr>
            <a:spLocks noGrp="1"/>
          </p:cNvSpPr>
          <p:nvPr>
            <p:ph idx="1"/>
          </p:nvPr>
        </p:nvSpPr>
        <p:spPr>
          <a:xfrm>
            <a:off x="1484310" y="1854199"/>
            <a:ext cx="10018713" cy="3124201"/>
          </a:xfrm>
        </p:spPr>
        <p:txBody>
          <a:bodyPr/>
          <a:lstStyle/>
          <a:p>
            <a:r>
              <a:rPr lang="en-US" dirty="0" smtClean="0"/>
              <a:t>Most activity tends to be in the very early morning or at noon</a:t>
            </a:r>
          </a:p>
          <a:p>
            <a:r>
              <a:rPr lang="en-US" dirty="0" smtClean="0"/>
              <a:t>Least activity tends to be during rush hour and the mid afternoon</a:t>
            </a:r>
          </a:p>
          <a:p>
            <a:r>
              <a:rPr lang="en-US" dirty="0" smtClean="0"/>
              <a:t>Saturday and Sunday have the most common trends</a:t>
            </a:r>
          </a:p>
          <a:p>
            <a:endParaRPr lang="en-US" dirty="0"/>
          </a:p>
        </p:txBody>
      </p:sp>
    </p:spTree>
    <p:extLst>
      <p:ext uri="{BB962C8B-B14F-4D97-AF65-F5344CB8AC3E}">
        <p14:creationId xmlns:p14="http://schemas.microsoft.com/office/powerpoint/2010/main" val="3952281378"/>
      </p:ext>
    </p:extLst>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Tertiary Layer</a:t>
            </a:r>
            <a:endParaRPr lang="en-US" sz="4800" dirty="0"/>
          </a:p>
        </p:txBody>
      </p:sp>
      <p:sp>
        <p:nvSpPr>
          <p:cNvPr id="3" name="Subtitle 2"/>
          <p:cNvSpPr>
            <a:spLocks noGrp="1"/>
          </p:cNvSpPr>
          <p:nvPr>
            <p:ph type="subTitle" idx="1"/>
          </p:nvPr>
        </p:nvSpPr>
        <p:spPr/>
        <p:txBody>
          <a:bodyPr>
            <a:normAutofit/>
          </a:bodyPr>
          <a:lstStyle/>
          <a:p>
            <a:r>
              <a:rPr lang="en-US" sz="2400" dirty="0" smtClean="0"/>
              <a:t>Subset data by Cargo Type</a:t>
            </a:r>
          </a:p>
          <a:p>
            <a:r>
              <a:rPr lang="en-US" sz="2400" dirty="0" smtClean="0"/>
              <a:t>Total of 168 graphs</a:t>
            </a:r>
            <a:endParaRPr lang="en-US" sz="2400" dirty="0"/>
          </a:p>
        </p:txBody>
      </p:sp>
      <p:sp>
        <p:nvSpPr>
          <p:cNvPr id="4" name="Text Placeholder 3"/>
          <p:cNvSpPr>
            <a:spLocks noGrp="1"/>
          </p:cNvSpPr>
          <p:nvPr>
            <p:ph type="body" idx="2"/>
          </p:nvPr>
        </p:nvSpPr>
        <p:spPr/>
        <p:txBody>
          <a:bodyPr/>
          <a:lstStyle/>
          <a:p>
            <a:endParaRPr lang="en-US" dirty="0"/>
          </a:p>
        </p:txBody>
      </p:sp>
      <p:pic>
        <p:nvPicPr>
          <p:cNvPr id="6" name="Picture 5"/>
          <p:cNvPicPr>
            <a:picLocks noChangeAspect="1"/>
          </p:cNvPicPr>
          <p:nvPr/>
        </p:nvPicPr>
        <p:blipFill rotWithShape="1">
          <a:blip r:embed="rId3"/>
          <a:srcRect t="-31878" r="9374" b="32227"/>
          <a:stretch/>
        </p:blipFill>
        <p:spPr>
          <a:xfrm>
            <a:off x="5622877" y="-2308745"/>
            <a:ext cx="6332562" cy="9008792"/>
          </a:xfrm>
          <a:prstGeom prst="rect">
            <a:avLst/>
          </a:prstGeom>
        </p:spPr>
      </p:pic>
    </p:spTree>
    <p:extLst>
      <p:ext uri="{BB962C8B-B14F-4D97-AF65-F5344CB8AC3E}">
        <p14:creationId xmlns:p14="http://schemas.microsoft.com/office/powerpoint/2010/main" val="3258288093"/>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008914" y="2666999"/>
            <a:ext cx="5494109" cy="3124201"/>
          </a:xfrm>
        </p:spPr>
        <p:txBody>
          <a:bodyPr/>
          <a:lstStyle/>
          <a:p>
            <a:r>
              <a:rPr lang="en-US" dirty="0"/>
              <a:t>Example: Sundays from 1:00 A.M. to 2:00 A.M.</a:t>
            </a:r>
          </a:p>
          <a:p>
            <a:r>
              <a:rPr lang="en-US" dirty="0"/>
              <a:t>Most cargo type: Manifest</a:t>
            </a:r>
          </a:p>
          <a:p>
            <a:r>
              <a:rPr lang="en-US" dirty="0"/>
              <a:t>Least cargo type: Intermodal and Passenger</a:t>
            </a:r>
          </a:p>
          <a:p>
            <a:endParaRPr lang="en-US" dirty="0"/>
          </a:p>
        </p:txBody>
      </p:sp>
      <p:pic>
        <p:nvPicPr>
          <p:cNvPr id="4" name="Picture 3"/>
          <p:cNvPicPr>
            <a:picLocks noChangeAspect="1"/>
          </p:cNvPicPr>
          <p:nvPr/>
        </p:nvPicPr>
        <p:blipFill>
          <a:blip r:embed="rId3"/>
          <a:stretch>
            <a:fillRect/>
          </a:stretch>
        </p:blipFill>
        <p:spPr>
          <a:xfrm>
            <a:off x="441085" y="0"/>
            <a:ext cx="5312470" cy="6858000"/>
          </a:xfrm>
          <a:prstGeom prst="rect">
            <a:avLst/>
          </a:prstGeom>
        </p:spPr>
      </p:pic>
      <p:sp>
        <p:nvSpPr>
          <p:cNvPr id="5" name="Title 1"/>
          <p:cNvSpPr txBox="1">
            <a:spLocks/>
          </p:cNvSpPr>
          <p:nvPr/>
        </p:nvSpPr>
        <p:spPr>
          <a:xfrm>
            <a:off x="6059168" y="714829"/>
            <a:ext cx="5393600" cy="2012800"/>
          </a:xfrm>
          <a:prstGeom prst="rect">
            <a:avLst/>
          </a:prstGeom>
          <a:effectLst/>
        </p:spPr>
        <p:txBody>
          <a:bodyPr vert="horz" lIns="91425" tIns="91425" rIns="91425" bIns="91425" rtlCol="0" anchor="b" anchorCtr="0">
            <a:normAutofit/>
          </a:bodyPr>
          <a:lstStyle>
            <a:lvl1pPr lvl="0" algn="ctr" defTabSz="457200" rtl="0" eaLnBrk="1" latinLnBrk="0" hangingPunct="1">
              <a:spcBef>
                <a:spcPts val="0"/>
              </a:spcBef>
              <a:buSzPct val="100000"/>
              <a:buNone/>
              <a:defRPr sz="5600" kern="1200" cap="none">
                <a:ln w="3175" cmpd="sng">
                  <a:noFill/>
                </a:ln>
                <a:solidFill>
                  <a:schemeClr val="tx1"/>
                </a:solidFill>
                <a:effectLst/>
                <a:latin typeface="+mj-lt"/>
                <a:ea typeface="+mj-ea"/>
                <a:cs typeface="+mj-cs"/>
              </a:defRPr>
            </a:lvl1pPr>
            <a:lvl2pPr lvl="1" algn="ctr" eaLnBrk="1" hangingPunct="1">
              <a:spcBef>
                <a:spcPts val="0"/>
              </a:spcBef>
              <a:buSzPct val="100000"/>
              <a:defRPr sz="5600">
                <a:solidFill>
                  <a:schemeClr val="tx2"/>
                </a:solidFill>
              </a:defRPr>
            </a:lvl2pPr>
            <a:lvl3pPr lvl="2" algn="ctr" eaLnBrk="1" hangingPunct="1">
              <a:spcBef>
                <a:spcPts val="0"/>
              </a:spcBef>
              <a:buSzPct val="100000"/>
              <a:defRPr sz="5600">
                <a:solidFill>
                  <a:schemeClr val="tx2"/>
                </a:solidFill>
              </a:defRPr>
            </a:lvl3pPr>
            <a:lvl4pPr lvl="3" algn="ctr" eaLnBrk="1" hangingPunct="1">
              <a:spcBef>
                <a:spcPts val="0"/>
              </a:spcBef>
              <a:buSzPct val="100000"/>
              <a:defRPr sz="5600">
                <a:solidFill>
                  <a:schemeClr val="tx2"/>
                </a:solidFill>
              </a:defRPr>
            </a:lvl4pPr>
            <a:lvl5pPr lvl="4" algn="ctr" eaLnBrk="1" hangingPunct="1">
              <a:spcBef>
                <a:spcPts val="0"/>
              </a:spcBef>
              <a:buSzPct val="100000"/>
              <a:defRPr sz="5600">
                <a:solidFill>
                  <a:schemeClr val="tx2"/>
                </a:solidFill>
              </a:defRPr>
            </a:lvl5pPr>
            <a:lvl6pPr lvl="5" algn="ctr" eaLnBrk="1" hangingPunct="1">
              <a:spcBef>
                <a:spcPts val="0"/>
              </a:spcBef>
              <a:buSzPct val="100000"/>
              <a:defRPr sz="5600">
                <a:solidFill>
                  <a:schemeClr val="tx2"/>
                </a:solidFill>
              </a:defRPr>
            </a:lvl6pPr>
            <a:lvl7pPr lvl="6" algn="ctr" eaLnBrk="1" hangingPunct="1">
              <a:spcBef>
                <a:spcPts val="0"/>
              </a:spcBef>
              <a:buSzPct val="100000"/>
              <a:defRPr sz="5600">
                <a:solidFill>
                  <a:schemeClr val="tx2"/>
                </a:solidFill>
              </a:defRPr>
            </a:lvl7pPr>
            <a:lvl8pPr lvl="7" algn="ctr" eaLnBrk="1" hangingPunct="1">
              <a:spcBef>
                <a:spcPts val="0"/>
              </a:spcBef>
              <a:buSzPct val="100000"/>
              <a:defRPr sz="5600">
                <a:solidFill>
                  <a:schemeClr val="tx2"/>
                </a:solidFill>
              </a:defRPr>
            </a:lvl8pPr>
            <a:lvl9pPr lvl="8" algn="ctr" eaLnBrk="1" hangingPunct="1">
              <a:spcBef>
                <a:spcPts val="0"/>
              </a:spcBef>
              <a:buSzPct val="100000"/>
              <a:defRPr sz="5600">
                <a:solidFill>
                  <a:schemeClr val="tx2"/>
                </a:solidFill>
              </a:defRPr>
            </a:lvl9pPr>
          </a:lstStyle>
          <a:p>
            <a:r>
              <a:rPr lang="en-US" sz="4800" dirty="0" smtClean="0"/>
              <a:t>Tertiary Layer</a:t>
            </a:r>
            <a:endParaRPr lang="en-US" sz="4800" dirty="0"/>
          </a:p>
        </p:txBody>
      </p:sp>
    </p:spTree>
    <p:extLst>
      <p:ext uri="{BB962C8B-B14F-4D97-AF65-F5344CB8AC3E}">
        <p14:creationId xmlns:p14="http://schemas.microsoft.com/office/powerpoint/2010/main" val="3426135240"/>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Tertiary Level Summary</a:t>
            </a:r>
            <a:endParaRPr lang="en-US" dirty="0"/>
          </a:p>
        </p:txBody>
      </p:sp>
      <p:sp>
        <p:nvSpPr>
          <p:cNvPr id="3" name="Content Placeholder 2"/>
          <p:cNvSpPr>
            <a:spLocks noGrp="1"/>
          </p:cNvSpPr>
          <p:nvPr>
            <p:ph sz="half" idx="1"/>
          </p:nvPr>
        </p:nvSpPr>
        <p:spPr>
          <a:xfrm>
            <a:off x="1484311" y="3513160"/>
            <a:ext cx="4895055" cy="3665562"/>
          </a:xfrm>
        </p:spPr>
        <p:txBody>
          <a:bodyPr>
            <a:normAutofit fontScale="62500" lnSpcReduction="20000"/>
          </a:bodyPr>
          <a:lstStyle/>
          <a:p>
            <a:r>
              <a:rPr lang="en-US" sz="2300" dirty="0" smtClean="0"/>
              <a:t>Sunday:</a:t>
            </a:r>
          </a:p>
          <a:p>
            <a:pPr lvl="1"/>
            <a:r>
              <a:rPr lang="en-US" sz="2000" dirty="0"/>
              <a:t>Most </a:t>
            </a:r>
            <a:r>
              <a:rPr lang="en-US" sz="2000" dirty="0" smtClean="0"/>
              <a:t>common cargo </a:t>
            </a:r>
            <a:r>
              <a:rPr lang="en-US" sz="2000" dirty="0"/>
              <a:t>type: Manifest</a:t>
            </a:r>
          </a:p>
          <a:p>
            <a:pPr lvl="1"/>
            <a:r>
              <a:rPr lang="en-US" sz="2000" dirty="0"/>
              <a:t>Least </a:t>
            </a:r>
            <a:r>
              <a:rPr lang="en-US" sz="2000" dirty="0" smtClean="0"/>
              <a:t>common cargo </a:t>
            </a:r>
            <a:r>
              <a:rPr lang="en-US" sz="2000" dirty="0"/>
              <a:t>type: Intermodal and </a:t>
            </a:r>
            <a:r>
              <a:rPr lang="en-US" sz="2000" dirty="0" smtClean="0"/>
              <a:t>Passenger</a:t>
            </a:r>
          </a:p>
          <a:p>
            <a:r>
              <a:rPr lang="en-US" sz="2300" dirty="0" smtClean="0"/>
              <a:t>Monday: </a:t>
            </a:r>
          </a:p>
          <a:p>
            <a:pPr lvl="1"/>
            <a:r>
              <a:rPr lang="en-US" sz="2000" dirty="0" smtClean="0"/>
              <a:t>Most common </a:t>
            </a:r>
            <a:r>
              <a:rPr lang="en-US" sz="2000" dirty="0"/>
              <a:t>cargo type: </a:t>
            </a:r>
            <a:r>
              <a:rPr lang="en-US" sz="2000" dirty="0" smtClean="0"/>
              <a:t>Manifest and Local</a:t>
            </a:r>
            <a:endParaRPr lang="en-US" sz="2000" dirty="0"/>
          </a:p>
          <a:p>
            <a:pPr lvl="1"/>
            <a:r>
              <a:rPr lang="en-US" sz="2000" dirty="0"/>
              <a:t>Least </a:t>
            </a:r>
            <a:r>
              <a:rPr lang="en-US" sz="2000" dirty="0" smtClean="0"/>
              <a:t>common cargo </a:t>
            </a:r>
            <a:r>
              <a:rPr lang="en-US" sz="2000" dirty="0"/>
              <a:t>type: </a:t>
            </a:r>
            <a:r>
              <a:rPr lang="en-US" sz="2000" dirty="0" smtClean="0"/>
              <a:t>Passenger and Special</a:t>
            </a:r>
          </a:p>
          <a:p>
            <a:r>
              <a:rPr lang="en-US" sz="2300" dirty="0" smtClean="0"/>
              <a:t>Tuesday:</a:t>
            </a:r>
          </a:p>
          <a:p>
            <a:pPr lvl="1"/>
            <a:r>
              <a:rPr lang="en-US" sz="2000" dirty="0" smtClean="0"/>
              <a:t>Most common </a:t>
            </a:r>
            <a:r>
              <a:rPr lang="en-US" sz="2000" dirty="0"/>
              <a:t>cargo type</a:t>
            </a:r>
            <a:r>
              <a:rPr lang="en-US" sz="2000" dirty="0" smtClean="0"/>
              <a:t>: </a:t>
            </a:r>
            <a:r>
              <a:rPr lang="en-US" sz="2000" dirty="0"/>
              <a:t>Local</a:t>
            </a:r>
          </a:p>
          <a:p>
            <a:pPr lvl="1"/>
            <a:r>
              <a:rPr lang="en-US" sz="2000" dirty="0"/>
              <a:t>Least </a:t>
            </a:r>
            <a:r>
              <a:rPr lang="en-US" sz="2000" dirty="0" smtClean="0"/>
              <a:t>common cargo </a:t>
            </a:r>
            <a:r>
              <a:rPr lang="en-US" sz="2000" dirty="0"/>
              <a:t>type: Passenger and </a:t>
            </a:r>
            <a:r>
              <a:rPr lang="en-US" sz="2000" dirty="0" smtClean="0"/>
              <a:t>Special</a:t>
            </a:r>
          </a:p>
          <a:p>
            <a:r>
              <a:rPr lang="en-US" sz="2300" dirty="0" smtClean="0"/>
              <a:t>Wednesday:</a:t>
            </a:r>
          </a:p>
          <a:p>
            <a:pPr lvl="1"/>
            <a:r>
              <a:rPr lang="en-US" sz="2000" dirty="0" smtClean="0"/>
              <a:t>Most </a:t>
            </a:r>
            <a:r>
              <a:rPr lang="en-US" sz="2000" dirty="0"/>
              <a:t>common</a:t>
            </a:r>
            <a:r>
              <a:rPr lang="en-US" sz="2000" dirty="0" smtClean="0"/>
              <a:t> </a:t>
            </a:r>
            <a:r>
              <a:rPr lang="en-US" sz="2000" dirty="0"/>
              <a:t>cargo type: Local</a:t>
            </a:r>
          </a:p>
          <a:p>
            <a:pPr lvl="1"/>
            <a:r>
              <a:rPr lang="en-US" sz="2000" dirty="0" smtClean="0"/>
              <a:t>Least </a:t>
            </a:r>
            <a:r>
              <a:rPr lang="en-US" sz="2000" dirty="0"/>
              <a:t>common</a:t>
            </a:r>
            <a:r>
              <a:rPr lang="en-US" sz="2000" dirty="0" smtClean="0"/>
              <a:t> </a:t>
            </a:r>
            <a:r>
              <a:rPr lang="en-US" sz="2000" dirty="0"/>
              <a:t>cargo type: Passenger and Special</a:t>
            </a:r>
          </a:p>
          <a:p>
            <a:pPr marL="0" indent="0">
              <a:buNone/>
            </a:pPr>
            <a:endParaRPr lang="en-US" dirty="0" smtClean="0"/>
          </a:p>
          <a:p>
            <a:pPr lvl="1"/>
            <a:endParaRPr lang="en-US" dirty="0" smtClean="0"/>
          </a:p>
          <a:p>
            <a:pPr marL="457200" lvl="1" indent="0">
              <a:buNone/>
            </a:pPr>
            <a:endParaRPr lang="en-US" dirty="0"/>
          </a:p>
          <a:p>
            <a:pPr marL="457200" lvl="1" indent="0">
              <a:buNone/>
            </a:pPr>
            <a:endParaRPr lang="en-US" dirty="0"/>
          </a:p>
          <a:p>
            <a:pPr lvl="1"/>
            <a:endParaRPr lang="en-US" dirty="0" smtClean="0"/>
          </a:p>
          <a:p>
            <a:endParaRPr lang="en-US" dirty="0"/>
          </a:p>
          <a:p>
            <a:endParaRPr lang="en-US" dirty="0"/>
          </a:p>
        </p:txBody>
      </p:sp>
      <p:sp>
        <p:nvSpPr>
          <p:cNvPr id="7" name="Content Placeholder 6"/>
          <p:cNvSpPr>
            <a:spLocks noGrp="1"/>
          </p:cNvSpPr>
          <p:nvPr>
            <p:ph sz="half" idx="2"/>
          </p:nvPr>
        </p:nvSpPr>
        <p:spPr/>
        <p:txBody>
          <a:bodyPr>
            <a:normAutofit fontScale="62500" lnSpcReduction="20000"/>
          </a:bodyPr>
          <a:lstStyle/>
          <a:p>
            <a:r>
              <a:rPr lang="en-US" sz="2300" dirty="0" smtClean="0"/>
              <a:t>Thursday:</a:t>
            </a:r>
            <a:endParaRPr lang="en-US" sz="2300" dirty="0"/>
          </a:p>
          <a:p>
            <a:pPr lvl="1"/>
            <a:r>
              <a:rPr lang="en-US" sz="2000" dirty="0"/>
              <a:t>Most common </a:t>
            </a:r>
            <a:r>
              <a:rPr lang="en-US" sz="2000" dirty="0" smtClean="0"/>
              <a:t>cargo </a:t>
            </a:r>
            <a:r>
              <a:rPr lang="en-US" sz="2000" dirty="0"/>
              <a:t>type: Manifest</a:t>
            </a:r>
          </a:p>
          <a:p>
            <a:pPr lvl="1"/>
            <a:r>
              <a:rPr lang="en-US" sz="2000" dirty="0" smtClean="0"/>
              <a:t>Least </a:t>
            </a:r>
            <a:r>
              <a:rPr lang="en-US" sz="2000" dirty="0"/>
              <a:t>common</a:t>
            </a:r>
            <a:r>
              <a:rPr lang="en-US" sz="2000" dirty="0" smtClean="0"/>
              <a:t> </a:t>
            </a:r>
            <a:r>
              <a:rPr lang="en-US" sz="2000" dirty="0"/>
              <a:t>cargo type: </a:t>
            </a:r>
            <a:r>
              <a:rPr lang="en-US" sz="2000" dirty="0" smtClean="0"/>
              <a:t>Passenger</a:t>
            </a:r>
            <a:endParaRPr lang="en-US" sz="2000" dirty="0"/>
          </a:p>
          <a:p>
            <a:r>
              <a:rPr lang="en-US" sz="2300" dirty="0" smtClean="0"/>
              <a:t>Friday</a:t>
            </a:r>
            <a:r>
              <a:rPr lang="en-US" sz="2300" dirty="0"/>
              <a:t>: </a:t>
            </a:r>
          </a:p>
          <a:p>
            <a:pPr lvl="1"/>
            <a:r>
              <a:rPr lang="en-US" sz="2000" dirty="0" smtClean="0"/>
              <a:t>Most </a:t>
            </a:r>
            <a:r>
              <a:rPr lang="en-US" sz="2000" dirty="0"/>
              <a:t>common</a:t>
            </a:r>
            <a:r>
              <a:rPr lang="en-US" sz="2000" dirty="0" smtClean="0"/>
              <a:t> </a:t>
            </a:r>
            <a:r>
              <a:rPr lang="en-US" sz="2000" dirty="0"/>
              <a:t>cargo type: </a:t>
            </a:r>
            <a:r>
              <a:rPr lang="en-US" sz="2000" dirty="0" smtClean="0"/>
              <a:t>Manifest</a:t>
            </a:r>
            <a:endParaRPr lang="en-US" sz="2000" dirty="0"/>
          </a:p>
          <a:p>
            <a:pPr lvl="1"/>
            <a:r>
              <a:rPr lang="en-US" sz="2000" dirty="0" smtClean="0"/>
              <a:t>Least </a:t>
            </a:r>
            <a:r>
              <a:rPr lang="en-US" sz="2000" dirty="0"/>
              <a:t>common</a:t>
            </a:r>
            <a:r>
              <a:rPr lang="en-US" sz="2000" dirty="0" smtClean="0"/>
              <a:t> </a:t>
            </a:r>
            <a:r>
              <a:rPr lang="en-US" sz="2000" dirty="0"/>
              <a:t>cargo type: </a:t>
            </a:r>
            <a:r>
              <a:rPr lang="en-US" sz="2000" dirty="0" smtClean="0"/>
              <a:t>Passenger, Special, </a:t>
            </a:r>
            <a:endParaRPr lang="en-US" sz="2000" dirty="0"/>
          </a:p>
          <a:p>
            <a:r>
              <a:rPr lang="en-US" sz="2300" dirty="0" smtClean="0"/>
              <a:t>Saturday</a:t>
            </a:r>
            <a:r>
              <a:rPr lang="en-US" sz="2300" dirty="0"/>
              <a:t>:</a:t>
            </a:r>
          </a:p>
          <a:p>
            <a:pPr lvl="1"/>
            <a:r>
              <a:rPr lang="en-US" sz="2000" dirty="0" smtClean="0"/>
              <a:t>Most</a:t>
            </a:r>
            <a:r>
              <a:rPr lang="en-US" sz="2000" dirty="0"/>
              <a:t> common</a:t>
            </a:r>
            <a:r>
              <a:rPr lang="en-US" sz="2000" dirty="0" smtClean="0"/>
              <a:t> </a:t>
            </a:r>
            <a:r>
              <a:rPr lang="en-US" sz="2000" dirty="0"/>
              <a:t>cargo type: </a:t>
            </a:r>
            <a:r>
              <a:rPr lang="en-US" sz="2000" dirty="0" smtClean="0"/>
              <a:t>Manifest</a:t>
            </a:r>
            <a:endParaRPr lang="en-US" sz="2000" dirty="0"/>
          </a:p>
          <a:p>
            <a:pPr lvl="1"/>
            <a:r>
              <a:rPr lang="en-US" sz="2000" dirty="0"/>
              <a:t>Least common </a:t>
            </a:r>
            <a:r>
              <a:rPr lang="en-US" sz="2000" dirty="0" smtClean="0"/>
              <a:t>cargo </a:t>
            </a:r>
            <a:r>
              <a:rPr lang="en-US" sz="2000" dirty="0"/>
              <a:t>type: Passenger and Special</a:t>
            </a:r>
          </a:p>
          <a:p>
            <a:endParaRPr lang="en-US" dirty="0"/>
          </a:p>
        </p:txBody>
      </p:sp>
    </p:spTree>
    <p:extLst>
      <p:ext uri="{BB962C8B-B14F-4D97-AF65-F5344CB8AC3E}">
        <p14:creationId xmlns:p14="http://schemas.microsoft.com/office/powerpoint/2010/main" val="2765119153"/>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1484310" y="2011906"/>
            <a:ext cx="10018713" cy="3124201"/>
          </a:xfrm>
        </p:spPr>
        <p:txBody>
          <a:bodyPr/>
          <a:lstStyle/>
          <a:p>
            <a:pPr lvl="0"/>
            <a:r>
              <a:rPr lang="en-US" dirty="0"/>
              <a:t>Scheduling trains on single tracks depending on various </a:t>
            </a:r>
            <a:r>
              <a:rPr lang="en-US" dirty="0" smtClean="0"/>
              <a:t>constraints</a:t>
            </a:r>
          </a:p>
          <a:p>
            <a:pPr lvl="1"/>
            <a:r>
              <a:rPr lang="en-US" dirty="0" smtClean="0"/>
              <a:t>Various </a:t>
            </a:r>
            <a:r>
              <a:rPr lang="en-US" dirty="0"/>
              <a:t>constraints include types of cargo, time of travel, etc. </a:t>
            </a:r>
            <a:endParaRPr lang="en-US" dirty="0" smtClean="0"/>
          </a:p>
          <a:p>
            <a:pPr lvl="1"/>
            <a:r>
              <a:rPr lang="en-US" dirty="0" smtClean="0"/>
              <a:t>Optimize train schedule in order to minimize </a:t>
            </a:r>
            <a:r>
              <a:rPr lang="en-US" dirty="0"/>
              <a:t>cost and </a:t>
            </a:r>
            <a:r>
              <a:rPr lang="en-US" dirty="0" smtClean="0"/>
              <a:t>delay</a:t>
            </a:r>
            <a:endParaRPr lang="en-US" dirty="0"/>
          </a:p>
          <a:p>
            <a:endParaRPr lang="en-US" dirty="0"/>
          </a:p>
        </p:txBody>
      </p:sp>
    </p:spTree>
    <p:extLst>
      <p:ext uri="{BB962C8B-B14F-4D97-AF65-F5344CB8AC3E}">
        <p14:creationId xmlns:p14="http://schemas.microsoft.com/office/powerpoint/2010/main" val="3661311414"/>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Tertiary Level Trends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type of cargo trains to focus on regarding simulating data would be</a:t>
            </a:r>
          </a:p>
          <a:p>
            <a:pPr lvl="1"/>
            <a:r>
              <a:rPr lang="en-US" dirty="0" smtClean="0"/>
              <a:t>Manifest</a:t>
            </a:r>
          </a:p>
          <a:p>
            <a:pPr lvl="1"/>
            <a:r>
              <a:rPr lang="en-US" dirty="0" smtClean="0"/>
              <a:t>Local</a:t>
            </a:r>
          </a:p>
          <a:p>
            <a:r>
              <a:rPr lang="en-US" dirty="0" smtClean="0"/>
              <a:t>The type of cargo trains to disregard would be</a:t>
            </a:r>
          </a:p>
          <a:p>
            <a:pPr lvl="1"/>
            <a:r>
              <a:rPr lang="en-US" dirty="0" smtClean="0"/>
              <a:t>Passenger</a:t>
            </a:r>
          </a:p>
          <a:p>
            <a:pPr lvl="1"/>
            <a:r>
              <a:rPr lang="en-US" dirty="0" smtClean="0"/>
              <a:t>Special</a:t>
            </a:r>
          </a:p>
          <a:p>
            <a:pPr lvl="1"/>
            <a:endParaRPr lang="en-US" dirty="0" smtClean="0"/>
          </a:p>
          <a:p>
            <a:pPr marL="457200" lvl="1" indent="0">
              <a:buNone/>
            </a:pPr>
            <a:r>
              <a:rPr lang="en-US" dirty="0" smtClean="0"/>
              <a:t> </a:t>
            </a:r>
            <a:endParaRPr lang="en-US" dirty="0"/>
          </a:p>
        </p:txBody>
      </p:sp>
    </p:spTree>
    <p:extLst>
      <p:ext uri="{BB962C8B-B14F-4D97-AF65-F5344CB8AC3E}">
        <p14:creationId xmlns:p14="http://schemas.microsoft.com/office/powerpoint/2010/main" val="2986041462"/>
      </p:ext>
    </p:extLst>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Empirical Distribution	</a:t>
            </a:r>
            <a:endParaRPr lang="en-US" dirty="0"/>
          </a:p>
        </p:txBody>
      </p:sp>
      <p:sp>
        <p:nvSpPr>
          <p:cNvPr id="3" name="Content Placeholder 2"/>
          <p:cNvSpPr>
            <a:spLocks noGrp="1"/>
          </p:cNvSpPr>
          <p:nvPr>
            <p:ph idx="1"/>
          </p:nvPr>
        </p:nvSpPr>
        <p:spPr>
          <a:xfrm>
            <a:off x="1484311" y="2438399"/>
            <a:ext cx="5526090" cy="3124201"/>
          </a:xfrm>
        </p:spPr>
        <p:txBody>
          <a:bodyPr/>
          <a:lstStyle/>
          <a:p>
            <a:r>
              <a:rPr lang="en-US" dirty="0" smtClean="0"/>
              <a:t>Empirical distributions are defined by the data</a:t>
            </a:r>
          </a:p>
          <a:p>
            <a:r>
              <a:rPr lang="en-US" dirty="0" smtClean="0"/>
              <a:t>It follows an inverse transformation method</a:t>
            </a:r>
          </a:p>
          <a:p>
            <a:r>
              <a:rPr lang="en-US" dirty="0" smtClean="0"/>
              <a:t>Random values are generated during the simulation rather than fitting a theoretical model</a:t>
            </a:r>
            <a:endParaRPr lang="en-US" dirty="0"/>
          </a:p>
        </p:txBody>
      </p:sp>
      <p:pic>
        <p:nvPicPr>
          <p:cNvPr id="4" name="Picture 3"/>
          <p:cNvPicPr>
            <a:picLocks noChangeAspect="1"/>
          </p:cNvPicPr>
          <p:nvPr/>
        </p:nvPicPr>
        <p:blipFill>
          <a:blip r:embed="rId3"/>
          <a:stretch>
            <a:fillRect/>
          </a:stretch>
        </p:blipFill>
        <p:spPr>
          <a:xfrm>
            <a:off x="7785313" y="1872341"/>
            <a:ext cx="3524782" cy="4550229"/>
          </a:xfrm>
          <a:prstGeom prst="rect">
            <a:avLst/>
          </a:prstGeom>
        </p:spPr>
      </p:pic>
    </p:spTree>
    <p:extLst>
      <p:ext uri="{BB962C8B-B14F-4D97-AF65-F5344CB8AC3E}">
        <p14:creationId xmlns:p14="http://schemas.microsoft.com/office/powerpoint/2010/main" val="3287643824"/>
      </p:ext>
    </p:extLst>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4071" y="1"/>
            <a:ext cx="10018713" cy="1320800"/>
          </a:xfrm>
        </p:spPr>
        <p:txBody>
          <a:bodyPr/>
          <a:lstStyle/>
          <a:p>
            <a:r>
              <a:rPr lang="en-US" dirty="0" smtClean="0"/>
              <a:t>Primary Level PMF to CDF</a:t>
            </a:r>
            <a:endParaRPr lang="en-US" dirty="0"/>
          </a:p>
        </p:txBody>
      </p:sp>
      <p:pic>
        <p:nvPicPr>
          <p:cNvPr id="9" name="Content Placeholder 8"/>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669143"/>
            <a:ext cx="5508306" cy="4296229"/>
          </a:xfr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67038" y="1669143"/>
            <a:ext cx="5646508" cy="4296229"/>
          </a:xfrm>
          <a:prstGeom prst="rect">
            <a:avLst/>
          </a:prstGeom>
        </p:spPr>
      </p:pic>
      <p:sp>
        <p:nvSpPr>
          <p:cNvPr id="11" name="Right Arrow 10"/>
          <p:cNvSpPr/>
          <p:nvPr/>
        </p:nvSpPr>
        <p:spPr>
          <a:xfrm>
            <a:off x="5544186" y="3323771"/>
            <a:ext cx="986971" cy="4934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1456421"/>
      </p:ext>
    </p:extLst>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and Conclusion</a:t>
            </a:r>
            <a:endParaRPr lang="en-US" dirty="0"/>
          </a:p>
        </p:txBody>
      </p:sp>
      <p:sp>
        <p:nvSpPr>
          <p:cNvPr id="3" name="Content Placeholder 2"/>
          <p:cNvSpPr>
            <a:spLocks noGrp="1"/>
          </p:cNvSpPr>
          <p:nvPr>
            <p:ph idx="1"/>
          </p:nvPr>
        </p:nvSpPr>
        <p:spPr>
          <a:xfrm>
            <a:off x="1484310" y="2173513"/>
            <a:ext cx="10018713" cy="3124201"/>
          </a:xfrm>
        </p:spPr>
        <p:txBody>
          <a:bodyPr/>
          <a:lstStyle/>
          <a:p>
            <a:r>
              <a:rPr lang="en-US" dirty="0" smtClean="0"/>
              <a:t>Continuing research using the empirical model</a:t>
            </a:r>
          </a:p>
          <a:p>
            <a:r>
              <a:rPr lang="en-US" dirty="0" smtClean="0"/>
              <a:t>Generate data for simulation to no longer require physical data from corporations </a:t>
            </a:r>
            <a:endParaRPr lang="en-US" dirty="0"/>
          </a:p>
        </p:txBody>
      </p:sp>
    </p:spTree>
    <p:extLst>
      <p:ext uri="{BB962C8B-B14F-4D97-AF65-F5344CB8AC3E}">
        <p14:creationId xmlns:p14="http://schemas.microsoft.com/office/powerpoint/2010/main" val="378253739"/>
      </p:ext>
    </p:extLst>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Neither a wise man nor a brave man lies down on the tracks of history to wait for the train of the future to run over him. </a:t>
            </a:r>
          </a:p>
        </p:txBody>
      </p:sp>
      <p:sp>
        <p:nvSpPr>
          <p:cNvPr id="3" name="Text Placeholder 2"/>
          <p:cNvSpPr>
            <a:spLocks noGrp="1"/>
          </p:cNvSpPr>
          <p:nvPr>
            <p:ph type="body" sz="quarter" idx="13"/>
          </p:nvPr>
        </p:nvSpPr>
        <p:spPr/>
        <p:txBody>
          <a:bodyPr>
            <a:normAutofit/>
          </a:bodyPr>
          <a:lstStyle/>
          <a:p>
            <a:pPr algn="r"/>
            <a:r>
              <a:rPr lang="en-US" dirty="0" smtClean="0"/>
              <a:t>~Dwight D. Eisenhower</a:t>
            </a:r>
            <a:endParaRPr lang="en-US" dirty="0"/>
          </a:p>
        </p:txBody>
      </p:sp>
      <p:sp>
        <p:nvSpPr>
          <p:cNvPr id="4" name="Text Placeholder 3"/>
          <p:cNvSpPr>
            <a:spLocks noGrp="1"/>
          </p:cNvSpPr>
          <p:nvPr>
            <p:ph type="body" idx="1"/>
          </p:nvPr>
        </p:nvSpPr>
        <p:spPr/>
        <p:txBody>
          <a:bodyPr>
            <a:normAutofit fontScale="92500" lnSpcReduction="20000"/>
          </a:bodyPr>
          <a:lstStyle/>
          <a:p>
            <a:r>
              <a:rPr lang="en-US" b="1" dirty="0" smtClean="0"/>
              <a:t>Acknowledgements:</a:t>
            </a:r>
          </a:p>
          <a:p>
            <a:r>
              <a:rPr lang="en-US" dirty="0" smtClean="0"/>
              <a:t>National Science Foundation</a:t>
            </a:r>
          </a:p>
          <a:p>
            <a:r>
              <a:rPr lang="en-US" dirty="0" smtClean="0"/>
              <a:t>DIMACS and Rutgers</a:t>
            </a:r>
          </a:p>
          <a:p>
            <a:r>
              <a:rPr lang="en-US" dirty="0" smtClean="0"/>
              <a:t>Dr. Grace </a:t>
            </a:r>
            <a:r>
              <a:rPr lang="en-US" dirty="0" err="1" smtClean="0"/>
              <a:t>Guo</a:t>
            </a:r>
            <a:endParaRPr lang="en-US" dirty="0"/>
          </a:p>
        </p:txBody>
      </p:sp>
    </p:spTree>
    <p:extLst>
      <p:ext uri="{BB962C8B-B14F-4D97-AF65-F5344CB8AC3E}">
        <p14:creationId xmlns:p14="http://schemas.microsoft.com/office/powerpoint/2010/main" val="2228967905"/>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References</a:t>
            </a:r>
            <a:endParaRPr lang="en-US" dirty="0"/>
          </a:p>
        </p:txBody>
      </p:sp>
      <p:sp>
        <p:nvSpPr>
          <p:cNvPr id="3" name="Text Placeholder 2"/>
          <p:cNvSpPr>
            <a:spLocks noGrp="1"/>
          </p:cNvSpPr>
          <p:nvPr>
            <p:ph type="body" idx="1"/>
          </p:nvPr>
        </p:nvSpPr>
        <p:spPr>
          <a:xfrm>
            <a:off x="415600" y="1536634"/>
            <a:ext cx="11360800" cy="3213167"/>
          </a:xfrm>
        </p:spPr>
        <p:txBody>
          <a:bodyPr>
            <a:normAutofit/>
          </a:bodyPr>
          <a:lstStyle/>
          <a:p>
            <a:pPr marL="914400" lvl="2" indent="0">
              <a:spcAft>
                <a:spcPts val="0"/>
              </a:spcAft>
              <a:buNone/>
            </a:pPr>
            <a:r>
              <a:rPr lang="en-US" sz="2133" dirty="0"/>
              <a:t>A. Higgins </a:t>
            </a:r>
          </a:p>
          <a:p>
            <a:pPr marL="914400" lvl="2" indent="0">
              <a:spcAft>
                <a:spcPts val="0"/>
              </a:spcAft>
              <a:buNone/>
            </a:pPr>
            <a:r>
              <a:rPr lang="en-US" sz="2133" dirty="0"/>
              <a:t>Optimal Scheduling of Trains On a Single Line Track</a:t>
            </a:r>
          </a:p>
          <a:p>
            <a:pPr marL="914400" lvl="2" indent="0">
              <a:spcAft>
                <a:spcPts val="0"/>
              </a:spcAft>
              <a:buNone/>
            </a:pPr>
            <a:r>
              <a:rPr lang="en-US" sz="2133" dirty="0"/>
              <a:t>Ph.D. Thesis, Faculty of Science, Queensland University of Technology (1996)</a:t>
            </a:r>
          </a:p>
          <a:p>
            <a:pPr lvl="2">
              <a:spcAft>
                <a:spcPts val="0"/>
              </a:spcAft>
            </a:pPr>
            <a:endParaRPr lang="en-US" sz="2133" dirty="0"/>
          </a:p>
          <a:p>
            <a:pPr marL="914400" lvl="2" indent="0">
              <a:spcAft>
                <a:spcPts val="0"/>
              </a:spcAft>
              <a:buNone/>
            </a:pPr>
            <a:r>
              <a:rPr lang="en-US" sz="2133" dirty="0"/>
              <a:t>A. Higgins </a:t>
            </a:r>
          </a:p>
          <a:p>
            <a:pPr marL="914400" lvl="2" indent="0">
              <a:spcAft>
                <a:spcPts val="0"/>
              </a:spcAft>
              <a:buNone/>
            </a:pPr>
            <a:r>
              <a:rPr lang="en-US" sz="2133" dirty="0"/>
              <a:t>Modelling the Number and Location of Sidings on a Single Line Railway</a:t>
            </a:r>
          </a:p>
          <a:p>
            <a:pPr marL="914400" lvl="2" indent="0">
              <a:spcAft>
                <a:spcPts val="0"/>
              </a:spcAft>
              <a:buNone/>
            </a:pPr>
            <a:r>
              <a:rPr lang="en-US" sz="2133" dirty="0"/>
              <a:t>Ph.D. Thesis, Faculty of Science, Queensland University of Technology (1997)</a:t>
            </a:r>
          </a:p>
          <a:p>
            <a:pPr lvl="2">
              <a:spcAft>
                <a:spcPts val="0"/>
              </a:spcAft>
            </a:pPr>
            <a:endParaRPr lang="en-US" sz="2133" dirty="0"/>
          </a:p>
          <a:p>
            <a:pPr marL="914400" lvl="2" indent="0">
              <a:spcAft>
                <a:spcPts val="0"/>
              </a:spcAft>
              <a:buNone/>
            </a:pPr>
            <a:r>
              <a:rPr lang="en-US" sz="2133" dirty="0"/>
              <a:t>Union Pacific </a:t>
            </a:r>
            <a:r>
              <a:rPr lang="en-US" sz="2133" dirty="0" err="1"/>
              <a:t>Trainline</a:t>
            </a:r>
            <a:r>
              <a:rPr lang="en-US" sz="2133" dirty="0"/>
              <a:t> Dataset</a:t>
            </a:r>
          </a:p>
          <a:p>
            <a:pPr lvl="2">
              <a:spcAft>
                <a:spcPts val="0"/>
              </a:spcAft>
            </a:pPr>
            <a:endParaRPr lang="en-US" sz="2133" dirty="0"/>
          </a:p>
          <a:p>
            <a:endParaRPr lang="en-US" dirty="0"/>
          </a:p>
          <a:p>
            <a:endParaRPr lang="en-US" dirty="0"/>
          </a:p>
          <a:p>
            <a:endParaRPr lang="en-US" dirty="0"/>
          </a:p>
        </p:txBody>
      </p:sp>
    </p:spTree>
    <p:extLst>
      <p:ext uri="{BB962C8B-B14F-4D97-AF65-F5344CB8AC3E}">
        <p14:creationId xmlns:p14="http://schemas.microsoft.com/office/powerpoint/2010/main" val="1686663224"/>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prstGeom prst="rect">
            <a:avLst/>
          </a:prstGeom>
        </p:spPr>
        <p:txBody>
          <a:bodyPr vert="horz" lIns="121900" tIns="121900" rIns="121900" bIns="121900" rtlCol="0" anchor="t" anchorCtr="0">
            <a:noAutofit/>
          </a:bodyPr>
          <a:lstStyle/>
          <a:p>
            <a:r>
              <a:rPr lang="en" dirty="0" smtClean="0"/>
              <a:t>Given Information</a:t>
            </a:r>
            <a:r>
              <a:rPr lang="en" dirty="0"/>
              <a:t>	</a:t>
            </a:r>
          </a:p>
        </p:txBody>
      </p:sp>
      <p:sp>
        <p:nvSpPr>
          <p:cNvPr id="78" name="Shape 78"/>
          <p:cNvSpPr txBox="1">
            <a:spLocks noGrp="1"/>
          </p:cNvSpPr>
          <p:nvPr>
            <p:ph type="body" idx="1"/>
          </p:nvPr>
        </p:nvSpPr>
        <p:spPr>
          <a:xfrm>
            <a:off x="978335" y="1720967"/>
            <a:ext cx="3212972" cy="4555200"/>
          </a:xfrm>
          <a:prstGeom prst="rect">
            <a:avLst/>
          </a:prstGeom>
        </p:spPr>
        <p:txBody>
          <a:bodyPr vert="horz" lIns="121900" tIns="121900" rIns="121900" bIns="121900" rtlCol="0" anchor="t" anchorCtr="0">
            <a:noAutofit/>
          </a:bodyPr>
          <a:lstStyle/>
          <a:p>
            <a:pPr marL="380990" indent="-380990">
              <a:buFont typeface="Arial" panose="020B0604020202020204" pitchFamily="34" charset="0"/>
              <a:buChar char="•"/>
            </a:pPr>
            <a:r>
              <a:rPr lang="en" dirty="0" smtClean="0"/>
              <a:t>Dataset from a company regarding single track train schedules</a:t>
            </a:r>
          </a:p>
          <a:p>
            <a:pPr marL="380990" indent="-380990">
              <a:buFont typeface="Arial" panose="020B0604020202020204" pitchFamily="34" charset="0"/>
              <a:buChar char="•"/>
            </a:pPr>
            <a:r>
              <a:rPr lang="en" dirty="0" smtClean="0"/>
              <a:t>Approximately 250K records for 6 weeks of data</a:t>
            </a:r>
          </a:p>
          <a:p>
            <a:pPr marL="380990" indent="-380990">
              <a:buFont typeface="Arial" panose="020B0604020202020204" pitchFamily="34" charset="0"/>
              <a:buChar char="•"/>
            </a:pPr>
            <a:r>
              <a:rPr lang="en" dirty="0" smtClean="0"/>
              <a:t>Background information regarding optimization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307" y="1356967"/>
            <a:ext cx="8000694" cy="5283200"/>
          </a:xfrm>
          <a:prstGeom prst="rect">
            <a:avLst/>
          </a:prstGeom>
        </p:spPr>
      </p:pic>
    </p:spTree>
    <p:extLst>
      <p:ext uri="{BB962C8B-B14F-4D97-AF65-F5344CB8AC3E}">
        <p14:creationId xmlns:p14="http://schemas.microsoft.com/office/powerpoint/2010/main" val="326400075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Dataset</a:t>
            </a:r>
            <a:endParaRPr lang="en-US" dirty="0"/>
          </a:p>
        </p:txBody>
      </p:sp>
      <p:sp>
        <p:nvSpPr>
          <p:cNvPr id="3" name="Text Placeholder 2"/>
          <p:cNvSpPr>
            <a:spLocks noGrp="1"/>
          </p:cNvSpPr>
          <p:nvPr>
            <p:ph type="body" idx="1"/>
          </p:nvPr>
        </p:nvSpPr>
        <p:spPr>
          <a:xfrm>
            <a:off x="1070693" y="1613161"/>
            <a:ext cx="11360800" cy="4555200"/>
          </a:xfrm>
        </p:spPr>
        <p:txBody>
          <a:bodyPr/>
          <a:lstStyle/>
          <a:p>
            <a:r>
              <a:rPr lang="en-US" dirty="0" smtClean="0"/>
              <a:t>Ex. </a:t>
            </a:r>
          </a:p>
          <a:p>
            <a:pPr>
              <a:spcAft>
                <a:spcPts val="0"/>
              </a:spcAft>
            </a:pPr>
            <a:r>
              <a:rPr lang="en-US" dirty="0" smtClean="0"/>
              <a:t>Train Symbol: ACYBAX </a:t>
            </a:r>
          </a:p>
          <a:p>
            <a:pPr>
              <a:spcAft>
                <a:spcPts val="0"/>
              </a:spcAft>
            </a:pPr>
            <a:r>
              <a:rPr lang="en-US" dirty="0" smtClean="0"/>
              <a:t>Train Category: Auto</a:t>
            </a:r>
          </a:p>
          <a:p>
            <a:pPr>
              <a:spcAft>
                <a:spcPts val="0"/>
              </a:spcAft>
            </a:pPr>
            <a:r>
              <a:rPr lang="en-US" dirty="0" smtClean="0"/>
              <a:t>Alpha Origin: Cheyenne</a:t>
            </a:r>
          </a:p>
          <a:p>
            <a:pPr>
              <a:spcAft>
                <a:spcPts val="0"/>
              </a:spcAft>
            </a:pPr>
            <a:r>
              <a:rPr lang="en-US" dirty="0" smtClean="0"/>
              <a:t>Alpha Destination: Barnes</a:t>
            </a:r>
          </a:p>
          <a:p>
            <a:pPr>
              <a:spcAft>
                <a:spcPts val="0"/>
              </a:spcAft>
            </a:pPr>
            <a:r>
              <a:rPr lang="en-US" dirty="0" smtClean="0"/>
              <a:t>Modifier: Extra</a:t>
            </a:r>
          </a:p>
          <a:p>
            <a:pPr>
              <a:spcAft>
                <a:spcPts val="0"/>
              </a:spcAft>
            </a:pPr>
            <a:endParaRPr lang="en-US" dirty="0"/>
          </a:p>
          <a:p>
            <a:pPr marL="0" indent="0">
              <a:spcAft>
                <a:spcPts val="0"/>
              </a:spcAft>
              <a:buNone/>
            </a:pPr>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1570855"/>
            <a:ext cx="6960093" cy="4385523"/>
          </a:xfrm>
          <a:prstGeom prst="rect">
            <a:avLst/>
          </a:prstGeom>
        </p:spPr>
      </p:pic>
    </p:spTree>
    <p:extLst>
      <p:ext uri="{BB962C8B-B14F-4D97-AF65-F5344CB8AC3E}">
        <p14:creationId xmlns:p14="http://schemas.microsoft.com/office/powerpoint/2010/main" val="1693786127"/>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200" y="1679200"/>
            <a:ext cx="5393600" cy="2012800"/>
          </a:xfrm>
        </p:spPr>
        <p:txBody>
          <a:bodyPr/>
          <a:lstStyle/>
          <a:p>
            <a:r>
              <a:rPr lang="en-US" dirty="0" smtClean="0"/>
              <a:t>Research Goals</a:t>
            </a:r>
            <a:endParaRPr lang="en-US" dirty="0"/>
          </a:p>
        </p:txBody>
      </p:sp>
      <p:sp>
        <p:nvSpPr>
          <p:cNvPr id="4" name="Subtitle 3"/>
          <p:cNvSpPr>
            <a:spLocks noGrp="1"/>
          </p:cNvSpPr>
          <p:nvPr>
            <p:ph type="subTitle" idx="1"/>
          </p:nvPr>
        </p:nvSpPr>
        <p:spPr/>
        <p:txBody>
          <a:bodyPr/>
          <a:lstStyle/>
          <a:p>
            <a:endParaRPr lang="en-US" dirty="0"/>
          </a:p>
        </p:txBody>
      </p:sp>
      <p:sp>
        <p:nvSpPr>
          <p:cNvPr id="3" name="Text Placeholder 2"/>
          <p:cNvSpPr>
            <a:spLocks noGrp="1"/>
          </p:cNvSpPr>
          <p:nvPr>
            <p:ph type="body" idx="2"/>
          </p:nvPr>
        </p:nvSpPr>
        <p:spPr/>
        <p:txBody>
          <a:bodyPr/>
          <a:lstStyle/>
          <a:p>
            <a:pPr marL="0" indent="0">
              <a:buNone/>
            </a:pPr>
            <a:r>
              <a:rPr lang="en" dirty="0" smtClean="0">
                <a:solidFill>
                  <a:schemeClr val="tx1"/>
                </a:solidFill>
              </a:rPr>
              <a:t>Visualize </a:t>
            </a:r>
            <a:r>
              <a:rPr lang="en" dirty="0">
                <a:solidFill>
                  <a:schemeClr val="tx1"/>
                </a:solidFill>
              </a:rPr>
              <a:t>the data using </a:t>
            </a:r>
            <a:r>
              <a:rPr lang="en" dirty="0" smtClean="0">
                <a:solidFill>
                  <a:schemeClr val="tx1"/>
                </a:solidFill>
              </a:rPr>
              <a:t>R programming</a:t>
            </a:r>
          </a:p>
          <a:p>
            <a:pPr marL="0" indent="0">
              <a:buNone/>
            </a:pPr>
            <a:endParaRPr lang="en" dirty="0" smtClean="0">
              <a:solidFill>
                <a:schemeClr val="tx1"/>
              </a:solidFill>
            </a:endParaRPr>
          </a:p>
          <a:p>
            <a:pPr marL="0" indent="0">
              <a:buNone/>
            </a:pPr>
            <a:r>
              <a:rPr lang="en" dirty="0" smtClean="0">
                <a:solidFill>
                  <a:schemeClr val="tx1"/>
                </a:solidFill>
              </a:rPr>
              <a:t>Understand how to build a probability distribution to generate data for simulation</a:t>
            </a:r>
          </a:p>
          <a:p>
            <a:pPr marL="0" indent="0">
              <a:buNone/>
            </a:pPr>
            <a:endParaRPr lang="en" dirty="0" smtClean="0">
              <a:solidFill>
                <a:schemeClr val="tx1"/>
              </a:solidFill>
            </a:endParaRPr>
          </a:p>
          <a:p>
            <a:pPr marL="0" indent="0">
              <a:buNone/>
            </a:pPr>
            <a:r>
              <a:rPr lang="en" dirty="0" smtClean="0">
                <a:solidFill>
                  <a:schemeClr val="tx1"/>
                </a:solidFill>
              </a:rPr>
              <a:t>Optimize train schedule to minimize delay and cost</a:t>
            </a:r>
          </a:p>
          <a:p>
            <a:endParaRPr lang="en-US" dirty="0"/>
          </a:p>
        </p:txBody>
      </p:sp>
    </p:spTree>
    <p:extLst>
      <p:ext uri="{BB962C8B-B14F-4D97-AF65-F5344CB8AC3E}">
        <p14:creationId xmlns:p14="http://schemas.microsoft.com/office/powerpoint/2010/main" val="2648700094"/>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996" y="4373250"/>
            <a:ext cx="12043004" cy="735778"/>
          </a:xfrm>
        </p:spPr>
      </p:pic>
      <p:sp>
        <p:nvSpPr>
          <p:cNvPr id="5" name="TextBox 4"/>
          <p:cNvSpPr txBox="1"/>
          <p:nvPr/>
        </p:nvSpPr>
        <p:spPr>
          <a:xfrm>
            <a:off x="3216642" y="2656114"/>
            <a:ext cx="5900005" cy="1200329"/>
          </a:xfrm>
          <a:prstGeom prst="rect">
            <a:avLst/>
          </a:prstGeom>
          <a:noFill/>
        </p:spPr>
        <p:txBody>
          <a:bodyPr wrap="square" rtlCol="0">
            <a:spAutoFit/>
          </a:bodyPr>
          <a:lstStyle/>
          <a:p>
            <a:pPr marL="342900" indent="-342900" algn="ctr">
              <a:buFont typeface="Arial" panose="020B0604020202020204" pitchFamily="34" charset="0"/>
              <a:buChar char="•"/>
            </a:pPr>
            <a:r>
              <a:rPr lang="en-US" sz="2400" dirty="0" smtClean="0"/>
              <a:t>Visualization through R Programming</a:t>
            </a:r>
          </a:p>
          <a:p>
            <a:pPr marL="342900" indent="-342900" algn="ctr">
              <a:buFont typeface="Arial" panose="020B0604020202020204" pitchFamily="34" charset="0"/>
              <a:buChar char="•"/>
            </a:pPr>
            <a:r>
              <a:rPr lang="en-US" sz="2400" dirty="0" smtClean="0"/>
              <a:t>Analysis of plots and bar graphs</a:t>
            </a:r>
          </a:p>
          <a:p>
            <a:pPr marL="342900" indent="-342900" algn="ctr">
              <a:buFont typeface="Arial" panose="020B0604020202020204" pitchFamily="34" charset="0"/>
              <a:buChar char="•"/>
            </a:pPr>
            <a:r>
              <a:rPr lang="en-US" sz="2400" dirty="0" smtClean="0"/>
              <a:t>Create an Empirical </a:t>
            </a:r>
            <a:r>
              <a:rPr lang="en-US" sz="2400" dirty="0" smtClean="0"/>
              <a:t>Distribution</a:t>
            </a:r>
            <a:endParaRPr lang="en-US" sz="2400" dirty="0"/>
          </a:p>
        </p:txBody>
      </p:sp>
    </p:spTree>
    <p:extLst>
      <p:ext uri="{BB962C8B-B14F-4D97-AF65-F5344CB8AC3E}">
        <p14:creationId xmlns:p14="http://schemas.microsoft.com/office/powerpoint/2010/main" val="547626666"/>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Visualization</a:t>
            </a:r>
            <a:endParaRPr lang="en-US" dirty="0"/>
          </a:p>
        </p:txBody>
      </p:sp>
      <p:sp>
        <p:nvSpPr>
          <p:cNvPr id="3" name="Content Placeholder 2"/>
          <p:cNvSpPr>
            <a:spLocks noGrp="1"/>
          </p:cNvSpPr>
          <p:nvPr>
            <p:ph idx="1"/>
          </p:nvPr>
        </p:nvSpPr>
        <p:spPr>
          <a:xfrm>
            <a:off x="1484310" y="1562099"/>
            <a:ext cx="10018713" cy="3124201"/>
          </a:xfrm>
        </p:spPr>
        <p:txBody>
          <a:bodyPr/>
          <a:lstStyle/>
          <a:p>
            <a:r>
              <a:rPr lang="en-US" dirty="0" smtClean="0"/>
              <a:t>3 different layers</a:t>
            </a:r>
          </a:p>
          <a:p>
            <a:pPr lvl="1"/>
            <a:r>
              <a:rPr lang="en-US" dirty="0" smtClean="0"/>
              <a:t>Each layer is a subset of the previous layer</a:t>
            </a:r>
          </a:p>
          <a:p>
            <a:pPr lvl="1"/>
            <a:r>
              <a:rPr lang="en-US" dirty="0" smtClean="0"/>
              <a:t>Helps understand trends and patterns</a:t>
            </a:r>
            <a:endParaRPr lang="en-US" dirty="0"/>
          </a:p>
        </p:txBody>
      </p:sp>
    </p:spTree>
    <p:extLst>
      <p:ext uri="{BB962C8B-B14F-4D97-AF65-F5344CB8AC3E}">
        <p14:creationId xmlns:p14="http://schemas.microsoft.com/office/powerpoint/2010/main" val="194758028"/>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784" y="58057"/>
            <a:ext cx="5393600" cy="2012800"/>
          </a:xfrm>
        </p:spPr>
        <p:txBody>
          <a:bodyPr>
            <a:normAutofit/>
          </a:bodyPr>
          <a:lstStyle/>
          <a:p>
            <a:r>
              <a:rPr lang="en-US" sz="4800" dirty="0" smtClean="0"/>
              <a:t>	</a:t>
            </a:r>
            <a:r>
              <a:rPr lang="en-US" sz="3600" dirty="0"/>
              <a:t>Primary </a:t>
            </a:r>
            <a:r>
              <a:rPr lang="en-US" sz="3600" dirty="0" smtClean="0"/>
              <a:t>Layer</a:t>
            </a:r>
            <a:endParaRPr lang="en-US" sz="4800" dirty="0"/>
          </a:p>
        </p:txBody>
      </p:sp>
      <p:sp>
        <p:nvSpPr>
          <p:cNvPr id="3" name="Content Placeholder 2"/>
          <p:cNvSpPr>
            <a:spLocks noGrp="1"/>
          </p:cNvSpPr>
          <p:nvPr>
            <p:ph type="subTitle" idx="1"/>
          </p:nvPr>
        </p:nvSpPr>
        <p:spPr>
          <a:xfrm>
            <a:off x="1264800" y="2095219"/>
            <a:ext cx="3350743" cy="3894095"/>
          </a:xfrm>
        </p:spPr>
        <p:txBody>
          <a:bodyPr>
            <a:normAutofit/>
          </a:bodyPr>
          <a:lstStyle/>
          <a:p>
            <a:pPr marL="342900" indent="-342900" algn="l">
              <a:buFont typeface="Arial" panose="020B0604020202020204" pitchFamily="34" charset="0"/>
              <a:buChar char="•"/>
            </a:pPr>
            <a:r>
              <a:rPr lang="en-US" sz="2000" dirty="0" smtClean="0"/>
              <a:t>Total of 1 graph</a:t>
            </a:r>
          </a:p>
          <a:p>
            <a:pPr marL="342900" indent="-342900" algn="l">
              <a:buFont typeface="Arial" panose="020B0604020202020204" pitchFamily="34" charset="0"/>
              <a:buChar char="•"/>
            </a:pPr>
            <a:r>
              <a:rPr lang="en-US" sz="2000" dirty="0" smtClean="0"/>
              <a:t>Purpose: To show train behavior on each day of the week</a:t>
            </a:r>
          </a:p>
          <a:p>
            <a:pPr marL="342900" indent="-342900" algn="l">
              <a:buFont typeface="Arial" panose="020B0604020202020204" pitchFamily="34" charset="0"/>
              <a:buChar char="•"/>
            </a:pPr>
            <a:r>
              <a:rPr lang="en-US" sz="2000" dirty="0" smtClean="0"/>
              <a:t>Maximum- Thursday</a:t>
            </a:r>
          </a:p>
          <a:p>
            <a:pPr marL="342900" indent="-342900" algn="l">
              <a:buFont typeface="Arial" panose="020B0604020202020204" pitchFamily="34" charset="0"/>
              <a:buChar char="•"/>
            </a:pPr>
            <a:r>
              <a:rPr lang="en-US" sz="2000" dirty="0" smtClean="0"/>
              <a:t>Minimum- Sunday</a:t>
            </a:r>
          </a:p>
          <a:p>
            <a:pPr marL="342900" indent="-342900" algn="l">
              <a:buFont typeface="Arial" panose="020B0604020202020204" pitchFamily="34" charset="0"/>
              <a:buChar char="•"/>
            </a:pPr>
            <a:r>
              <a:rPr lang="en-US" sz="2000" dirty="0" smtClean="0"/>
              <a:t>Later end of weekdays tend to have most trains</a:t>
            </a:r>
            <a:endParaRPr lang="en-US" sz="2000" dirty="0"/>
          </a:p>
        </p:txBody>
      </p:sp>
      <p:sp>
        <p:nvSpPr>
          <p:cNvPr id="5" name="Text Placeholder 4"/>
          <p:cNvSpPr>
            <a:spLocks noGrp="1"/>
          </p:cNvSpPr>
          <p:nvPr>
            <p:ph type="body" idx="2"/>
          </p:nvPr>
        </p:nvSpPr>
        <p:spPr/>
        <p:txBody>
          <a:bodyPr/>
          <a:lstStyle/>
          <a:p>
            <a:endParaRPr lang="en-US" dirty="0"/>
          </a:p>
        </p:txBody>
      </p:sp>
      <p:pic>
        <p:nvPicPr>
          <p:cNvPr id="6" name="Picture 5"/>
          <p:cNvPicPr>
            <a:picLocks noChangeAspect="1"/>
          </p:cNvPicPr>
          <p:nvPr/>
        </p:nvPicPr>
        <p:blipFill>
          <a:blip r:embed="rId3"/>
          <a:stretch>
            <a:fillRect/>
          </a:stretch>
        </p:blipFill>
        <p:spPr>
          <a:xfrm>
            <a:off x="4731655" y="348343"/>
            <a:ext cx="7400095" cy="5708381"/>
          </a:xfrm>
          <a:prstGeom prst="rect">
            <a:avLst/>
          </a:prstGeom>
        </p:spPr>
      </p:pic>
      <p:sp>
        <p:nvSpPr>
          <p:cNvPr id="8" name="Rectangle 7"/>
          <p:cNvSpPr/>
          <p:nvPr/>
        </p:nvSpPr>
        <p:spPr>
          <a:xfrm>
            <a:off x="5438229" y="5605281"/>
            <a:ext cx="6057085" cy="144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99816" y="5580718"/>
            <a:ext cx="6993784" cy="307777"/>
          </a:xfrm>
          <a:prstGeom prst="rect">
            <a:avLst/>
          </a:prstGeom>
          <a:noFill/>
        </p:spPr>
        <p:txBody>
          <a:bodyPr wrap="square" rtlCol="0">
            <a:spAutoFit/>
          </a:bodyPr>
          <a:lstStyle/>
          <a:p>
            <a:r>
              <a:rPr lang="en-US" sz="1400" dirty="0" smtClean="0"/>
              <a:t>Sunday             </a:t>
            </a:r>
            <a:r>
              <a:rPr lang="en-US" sz="1400" smtClean="0"/>
              <a:t>Monday       </a:t>
            </a:r>
            <a:r>
              <a:rPr lang="en-US" sz="1400" smtClean="0"/>
              <a:t>Tuesday    Wednesday  Thursday         Friday         </a:t>
            </a:r>
            <a:r>
              <a:rPr lang="en-US" sz="1400" dirty="0" smtClean="0"/>
              <a:t>Saturday </a:t>
            </a:r>
            <a:endParaRPr lang="en-US" sz="1400" dirty="0"/>
          </a:p>
        </p:txBody>
      </p:sp>
    </p:spTree>
    <p:extLst>
      <p:ext uri="{BB962C8B-B14F-4D97-AF65-F5344CB8AC3E}">
        <p14:creationId xmlns:p14="http://schemas.microsoft.com/office/powerpoint/2010/main" val="3475352713"/>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40800"/>
            <a:ext cx="5051564" cy="2012800"/>
          </a:xfrm>
        </p:spPr>
        <p:txBody>
          <a:bodyPr>
            <a:normAutofit/>
          </a:bodyPr>
          <a:lstStyle/>
          <a:p>
            <a:r>
              <a:rPr lang="en-US" sz="3600" dirty="0" smtClean="0"/>
              <a:t>Secondary Layer</a:t>
            </a:r>
            <a:endParaRPr lang="en-US" sz="3600" dirty="0"/>
          </a:p>
        </p:txBody>
      </p:sp>
      <p:sp>
        <p:nvSpPr>
          <p:cNvPr id="3" name="Subtitle 2"/>
          <p:cNvSpPr>
            <a:spLocks noGrp="1"/>
          </p:cNvSpPr>
          <p:nvPr>
            <p:ph type="subTitle" idx="1"/>
          </p:nvPr>
        </p:nvSpPr>
        <p:spPr>
          <a:xfrm>
            <a:off x="1175656" y="1897486"/>
            <a:ext cx="4790307" cy="4238172"/>
          </a:xfrm>
        </p:spPr>
        <p:txBody>
          <a:bodyPr>
            <a:normAutofit/>
          </a:bodyPr>
          <a:lstStyle/>
          <a:p>
            <a:pPr marL="342900" indent="-342900" algn="l">
              <a:buFont typeface="Arial" panose="020B0604020202020204" pitchFamily="34" charset="0"/>
              <a:buChar char="•"/>
            </a:pPr>
            <a:r>
              <a:rPr lang="en-US" sz="2000" dirty="0" smtClean="0"/>
              <a:t>Total of 7 graphs</a:t>
            </a:r>
          </a:p>
          <a:p>
            <a:pPr marL="342900" indent="-342900" algn="l">
              <a:buFont typeface="Arial" panose="020B0604020202020204" pitchFamily="34" charset="0"/>
              <a:buChar char="•"/>
            </a:pPr>
            <a:r>
              <a:rPr lang="en-US" sz="2000" dirty="0" smtClean="0"/>
              <a:t>Purpose:</a:t>
            </a:r>
          </a:p>
          <a:p>
            <a:pPr marL="342900" indent="-342900" algn="l">
              <a:buFont typeface="Arial" panose="020B0604020202020204" pitchFamily="34" charset="0"/>
              <a:buChar char="•"/>
            </a:pPr>
            <a:r>
              <a:rPr lang="en-US" sz="2000" dirty="0" smtClean="0"/>
              <a:t>To visualize the behavior of trains on an hourly basis</a:t>
            </a:r>
          </a:p>
          <a:p>
            <a:pPr marL="342900" indent="-342900" algn="l">
              <a:buFont typeface="Arial" panose="020B0604020202020204" pitchFamily="34" charset="0"/>
              <a:buChar char="•"/>
            </a:pPr>
            <a:r>
              <a:rPr lang="en-US" sz="2000" dirty="0" smtClean="0"/>
              <a:t>Sunday Train does not follow normal distribution, skewed left slightly</a:t>
            </a:r>
          </a:p>
          <a:p>
            <a:pPr marL="342900" indent="-342900" algn="l">
              <a:buFont typeface="Arial" panose="020B0604020202020204" pitchFamily="34" charset="0"/>
              <a:buChar char="•"/>
            </a:pPr>
            <a:r>
              <a:rPr lang="en-US" sz="2000" dirty="0" smtClean="0"/>
              <a:t>Most activity between 1 A.M. and 2 A.M.</a:t>
            </a:r>
          </a:p>
          <a:p>
            <a:pPr marL="342900" indent="-342900" algn="l">
              <a:buFont typeface="Arial" panose="020B0604020202020204" pitchFamily="34" charset="0"/>
              <a:buChar char="•"/>
            </a:pPr>
            <a:r>
              <a:rPr lang="en-US" sz="2000" dirty="0" smtClean="0"/>
              <a:t>Least activity between 10 A.M. and 11 P.M. followed by 5 A.M. and 6 A.M. </a:t>
            </a:r>
          </a:p>
        </p:txBody>
      </p:sp>
      <p:sp>
        <p:nvSpPr>
          <p:cNvPr id="4" name="Text Placeholder 3"/>
          <p:cNvSpPr>
            <a:spLocks noGrp="1"/>
          </p:cNvSpPr>
          <p:nvPr>
            <p:ph type="body" idx="2"/>
          </p:nvPr>
        </p:nvSpPr>
        <p:spPr/>
        <p:txBody>
          <a:bodyPr/>
          <a:lstStyle/>
          <a:p>
            <a:endParaRPr lang="en-US" dirty="0"/>
          </a:p>
        </p:txBody>
      </p:sp>
      <p:pic>
        <p:nvPicPr>
          <p:cNvPr id="6" name="Picture 5"/>
          <p:cNvPicPr>
            <a:picLocks noChangeAspect="1"/>
          </p:cNvPicPr>
          <p:nvPr/>
        </p:nvPicPr>
        <p:blipFill>
          <a:blip r:embed="rId3"/>
          <a:stretch>
            <a:fillRect/>
          </a:stretch>
        </p:blipFill>
        <p:spPr>
          <a:xfrm>
            <a:off x="6127610" y="0"/>
            <a:ext cx="6064390" cy="6858000"/>
          </a:xfrm>
          <a:prstGeom prst="rect">
            <a:avLst/>
          </a:prstGeom>
        </p:spPr>
      </p:pic>
    </p:spTree>
    <p:extLst>
      <p:ext uri="{BB962C8B-B14F-4D97-AF65-F5344CB8AC3E}">
        <p14:creationId xmlns:p14="http://schemas.microsoft.com/office/powerpoint/2010/main" val="3852311059"/>
      </p:ext>
    </p:extLst>
  </p:cSld>
  <p:clrMapOvr>
    <a:masterClrMapping/>
  </p:clrMapOvr>
  <p:transition spd="slow">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1279</TotalTime>
  <Words>1223</Words>
  <Application>Microsoft Office PowerPoint</Application>
  <PresentationFormat>Custom</PresentationFormat>
  <Paragraphs>185</Paragraphs>
  <Slides>25</Slides>
  <Notes>11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Parallax</vt:lpstr>
      <vt:lpstr>Optimal Train Scheduling Problem </vt:lpstr>
      <vt:lpstr>Overview</vt:lpstr>
      <vt:lpstr>Given Information </vt:lpstr>
      <vt:lpstr>Dataset</vt:lpstr>
      <vt:lpstr>Research Goals</vt:lpstr>
      <vt:lpstr>Methods</vt:lpstr>
      <vt:lpstr>Visualization</vt:lpstr>
      <vt:lpstr> Primary Layer</vt:lpstr>
      <vt:lpstr>Secondary Layer</vt:lpstr>
      <vt:lpstr>PowerPoint Presentation</vt:lpstr>
      <vt:lpstr>Secondary Layer</vt:lpstr>
      <vt:lpstr>PowerPoint Presentation</vt:lpstr>
      <vt:lpstr>Secondary Layer</vt:lpstr>
      <vt:lpstr>PowerPoint Presentation</vt:lpstr>
      <vt:lpstr>Secondary Layer</vt:lpstr>
      <vt:lpstr>Secondary Layer Trends</vt:lpstr>
      <vt:lpstr>Tertiary Layer</vt:lpstr>
      <vt:lpstr>PowerPoint Presentation</vt:lpstr>
      <vt:lpstr>Tertiary Level Summary</vt:lpstr>
      <vt:lpstr>Tertiary Level Trends</vt:lpstr>
      <vt:lpstr>Empirical Distribution </vt:lpstr>
      <vt:lpstr>Primary Level PMF to CDF</vt:lpstr>
      <vt:lpstr>Discussion and Conclusion</vt:lpstr>
      <vt:lpstr>Neither a wise man nor a brave man lies down on the tracks of history to wait for the train of the future to run over him. </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Kajal Chokshi</dc:creator>
  <cp:lastModifiedBy>REU</cp:lastModifiedBy>
  <cp:revision>37</cp:revision>
  <dcterms:created xsi:type="dcterms:W3CDTF">2016-07-13T23:02:51Z</dcterms:created>
  <dcterms:modified xsi:type="dcterms:W3CDTF">2016-07-15T21:15:24Z</dcterms:modified>
</cp:coreProperties>
</file>